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25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152400" y="728663"/>
            <a:ext cx="8610600" cy="954087"/>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marL="0" lvl="1" algn="just" defTabSz="762000" rtl="1" eaLnBrk="0" hangingPunct="0">
              <a:lnSpc>
                <a:spcPct val="200000"/>
              </a:lnSpc>
              <a:spcBef>
                <a:spcPts val="800"/>
              </a:spcBef>
              <a:buClr>
                <a:srgbClr val="FF3300"/>
              </a:buClr>
              <a:buSzPct val="85000"/>
              <a:buFontTx/>
              <a:buChar char="o"/>
              <a:defRPr/>
            </a:pPr>
            <a:r>
              <a:rPr lang="ar-KW" sz="3200" kern="0" dirty="0">
                <a:solidFill>
                  <a:schemeClr val="bg1"/>
                </a:solidFill>
                <a:latin typeface="Simplified Arabic" pitchFamily="18" charset="-78"/>
                <a:cs typeface="Simplified Arabic" pitchFamily="18" charset="-78"/>
              </a:rPr>
              <a:t> فهو نظام يقوم بالتعرف على ما يجب فعله لجعل الغذاء آمن.</a:t>
            </a:r>
          </a:p>
        </p:txBody>
      </p:sp>
      <p:sp>
        <p:nvSpPr>
          <p:cNvPr id="5" name="Rectangle 11"/>
          <p:cNvSpPr/>
          <p:nvPr/>
        </p:nvSpPr>
        <p:spPr>
          <a:xfrm>
            <a:off x="152400" y="2252663"/>
            <a:ext cx="8610600" cy="954087"/>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marL="0" lvl="1" algn="just" defTabSz="762000" rtl="1" eaLnBrk="0" hangingPunct="0">
              <a:lnSpc>
                <a:spcPct val="200000"/>
              </a:lnSpc>
              <a:spcBef>
                <a:spcPts val="800"/>
              </a:spcBef>
              <a:buClr>
                <a:srgbClr val="FF3300"/>
              </a:buClr>
              <a:buSzPct val="85000"/>
              <a:buFontTx/>
              <a:buChar char="o"/>
              <a:defRPr/>
            </a:pPr>
            <a:r>
              <a:rPr lang="ar-KW" sz="3200" kern="0" dirty="0">
                <a:solidFill>
                  <a:schemeClr val="bg1"/>
                </a:solidFill>
                <a:latin typeface="Simplified Arabic" pitchFamily="18" charset="-78"/>
                <a:cs typeface="Simplified Arabic" pitchFamily="18" charset="-78"/>
              </a:rPr>
              <a:t> وليؤكد لنا أن الذي تم التخطيط له يطبق بطريقة صحيحة.</a:t>
            </a:r>
            <a:endParaRPr lang="ar-KW" sz="3200" b="0" kern="0" dirty="0">
              <a:solidFill>
                <a:schemeClr val="bg1"/>
              </a:solidFill>
              <a:latin typeface="Times New Roman" pitchFamily="18" charset="0"/>
              <a:cs typeface="Times New Roman" pitchFamily="18" charset="0"/>
            </a:endParaRPr>
          </a:p>
        </p:txBody>
      </p:sp>
      <p:sp>
        <p:nvSpPr>
          <p:cNvPr id="6" name="Rectangle 11"/>
          <p:cNvSpPr>
            <a:spLocks noChangeArrowheads="1"/>
          </p:cNvSpPr>
          <p:nvPr/>
        </p:nvSpPr>
        <p:spPr bwMode="auto">
          <a:xfrm>
            <a:off x="152400" y="3776663"/>
            <a:ext cx="8610600" cy="1938337"/>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Low" rtl="1">
              <a:lnSpc>
                <a:spcPct val="200000"/>
              </a:lnSpc>
              <a:buClr>
                <a:srgbClr val="FF3300"/>
              </a:buClr>
              <a:buFontTx/>
              <a:buChar char="o"/>
            </a:pPr>
            <a:r>
              <a:rPr lang="ar-KW" altLang="en-US" sz="3200">
                <a:solidFill>
                  <a:schemeClr val="bg1"/>
                </a:solidFill>
                <a:latin typeface="Simplified Arabic" pitchFamily="18" charset="-78"/>
                <a:cs typeface="Simplified Arabic" pitchFamily="18" charset="-78"/>
              </a:rPr>
              <a:t> وهو نظام </a:t>
            </a:r>
            <a:r>
              <a:rPr lang="ar-SA" altLang="en-US" sz="3200">
                <a:solidFill>
                  <a:schemeClr val="bg1"/>
                </a:solidFill>
                <a:latin typeface="Simplified Arabic" pitchFamily="18" charset="-78"/>
                <a:cs typeface="Simplified Arabic" pitchFamily="18" charset="-78"/>
              </a:rPr>
              <a:t>يركز على العناصر المتعلقة بسلامة الغذاء ويشجع تطويرها</a:t>
            </a:r>
            <a:r>
              <a:rPr lang="ar-KW" altLang="en-US" sz="3200">
                <a:solidFill>
                  <a:schemeClr val="bg1"/>
                </a:solidFill>
                <a:latin typeface="Simplified Arabic" pitchFamily="18" charset="-78"/>
                <a:cs typeface="Simplified Arabic" pitchFamily="18" charset="-78"/>
              </a:rPr>
              <a:t>.</a:t>
            </a:r>
            <a:endParaRPr lang="ar-SA" altLang="en-US" sz="3200">
              <a:solidFill>
                <a:schemeClr val="bg1"/>
              </a:solidFill>
              <a:latin typeface="Simplified Arabic" pitchFamily="18" charset="-78"/>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152400" y="304800"/>
            <a:ext cx="8610600" cy="29241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Low" rtl="1">
              <a:lnSpc>
                <a:spcPct val="200000"/>
              </a:lnSpc>
              <a:buClr>
                <a:srgbClr val="FF3300"/>
              </a:buClr>
              <a:buFontTx/>
              <a:buChar char="o"/>
            </a:pPr>
            <a:r>
              <a:rPr lang="ar-KW" altLang="en-US" sz="3200">
                <a:solidFill>
                  <a:schemeClr val="bg1"/>
                </a:solidFill>
                <a:latin typeface="Simplified Arabic" pitchFamily="18" charset="-78"/>
                <a:cs typeface="Simplified Arabic" pitchFamily="18" charset="-78"/>
              </a:rPr>
              <a:t> وهو نظام </a:t>
            </a:r>
            <a:r>
              <a:rPr lang="ar-SA" altLang="en-US" sz="3200">
                <a:solidFill>
                  <a:schemeClr val="bg1"/>
                </a:solidFill>
                <a:latin typeface="Simplified Arabic" pitchFamily="18" charset="-78"/>
                <a:cs typeface="Simplified Arabic" pitchFamily="18" charset="-78"/>
              </a:rPr>
              <a:t>تخطيطي وقائي يتعامل مع الأفعال قبل حدوثها كبديل عن اختبار المنتج النهائي (</a:t>
            </a:r>
            <a:r>
              <a:rPr lang="ar-KW" altLang="en-US" sz="3200">
                <a:solidFill>
                  <a:schemeClr val="bg1"/>
                </a:solidFill>
                <a:latin typeface="Simplified Arabic" pitchFamily="18" charset="-78"/>
                <a:cs typeface="Simplified Arabic" pitchFamily="18" charset="-78"/>
              </a:rPr>
              <a:t>أي: </a:t>
            </a:r>
            <a:r>
              <a:rPr lang="ar-SA" altLang="en-US" sz="3200">
                <a:solidFill>
                  <a:schemeClr val="bg1"/>
                </a:solidFill>
                <a:latin typeface="Simplified Arabic" pitchFamily="18" charset="-78"/>
                <a:cs typeface="Simplified Arabic" pitchFamily="18" charset="-78"/>
              </a:rPr>
              <a:t>يقلل من حجم منتجات الأغذية المرفوضة)</a:t>
            </a:r>
            <a:r>
              <a:rPr lang="ar-KW" altLang="en-US" sz="3200">
                <a:solidFill>
                  <a:schemeClr val="bg1"/>
                </a:solidFill>
                <a:latin typeface="Simplified Arabic" pitchFamily="18" charset="-78"/>
                <a:cs typeface="Simplified Arabic" pitchFamily="18" charset="-78"/>
              </a:rPr>
              <a:t>. </a:t>
            </a:r>
          </a:p>
        </p:txBody>
      </p:sp>
      <p:sp>
        <p:nvSpPr>
          <p:cNvPr id="6" name="Rectangle 11"/>
          <p:cNvSpPr>
            <a:spLocks noChangeArrowheads="1"/>
          </p:cNvSpPr>
          <p:nvPr/>
        </p:nvSpPr>
        <p:spPr bwMode="auto">
          <a:xfrm>
            <a:off x="152400" y="3657600"/>
            <a:ext cx="8610600" cy="193833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Low" rtl="1">
              <a:lnSpc>
                <a:spcPct val="200000"/>
              </a:lnSpc>
              <a:buClr>
                <a:srgbClr val="FF3300"/>
              </a:buClr>
              <a:buFontTx/>
              <a:buChar char="o"/>
            </a:pPr>
            <a:r>
              <a:rPr lang="ar-KW" altLang="en-US" sz="3200">
                <a:solidFill>
                  <a:schemeClr val="bg1"/>
                </a:solidFill>
                <a:latin typeface="Simplified Arabic" pitchFamily="18" charset="-78"/>
                <a:cs typeface="Simplified Arabic" pitchFamily="18" charset="-78"/>
              </a:rPr>
              <a:t> وهو نظام </a:t>
            </a:r>
            <a:r>
              <a:rPr lang="ar-SA" altLang="en-US" sz="3200">
                <a:solidFill>
                  <a:schemeClr val="bg1"/>
                </a:solidFill>
                <a:latin typeface="Simplified Arabic" pitchFamily="18" charset="-78"/>
                <a:cs typeface="Simplified Arabic" pitchFamily="18" charset="-78"/>
              </a:rPr>
              <a:t>يتطلب عدد من عمليات التحكم للحيلولة أو للإقلال من تكرار حدوث</a:t>
            </a:r>
            <a:r>
              <a:rPr lang="en-US" altLang="en-US" sz="3200">
                <a:solidFill>
                  <a:schemeClr val="bg1"/>
                </a:solidFill>
                <a:latin typeface="Simplified Arabic" pitchFamily="18" charset="-78"/>
                <a:cs typeface="Simplified Arabic" pitchFamily="18" charset="-78"/>
              </a:rPr>
              <a:t> </a:t>
            </a:r>
            <a:r>
              <a:rPr lang="ar-KW" altLang="en-US" sz="3200">
                <a:solidFill>
                  <a:schemeClr val="bg1"/>
                </a:solidFill>
                <a:latin typeface="Simplified Arabic" pitchFamily="18" charset="-78"/>
                <a:cs typeface="Simplified Arabic" pitchFamily="18" charset="-78"/>
              </a:rPr>
              <a:t>الأخطار</a:t>
            </a:r>
            <a:r>
              <a:rPr lang="en-US" altLang="en-US" sz="3200">
                <a:solidFill>
                  <a:schemeClr val="bg1"/>
                </a:solidFill>
                <a:latin typeface="Simplified Arabic" pitchFamily="18" charset="-78"/>
                <a:cs typeface="Simplified Arabic" pitchFamily="18" charset="-78"/>
              </a:rPr>
              <a:t> </a:t>
            </a:r>
            <a:r>
              <a:rPr lang="ar-SA" altLang="en-US" sz="3200">
                <a:solidFill>
                  <a:schemeClr val="bg1"/>
                </a:solidFill>
                <a:latin typeface="Simplified Arabic" pitchFamily="18" charset="-78"/>
                <a:cs typeface="Simplified Arabic" pitchFamily="18" charset="-78"/>
              </a:rPr>
              <a:t> </a:t>
            </a:r>
            <a:r>
              <a:rPr lang="en-US" altLang="en-US" sz="3200">
                <a:solidFill>
                  <a:schemeClr val="bg1"/>
                </a:solidFill>
                <a:latin typeface="Simplified Arabic" pitchFamily="18" charset="-78"/>
                <a:cs typeface="Simplified Arabic" pitchFamily="18" charset="-78"/>
              </a:rPr>
              <a:t>&lt;</a:t>
            </a:r>
            <a:endParaRPr lang="ar-SA" altLang="en-US" sz="3200">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ChangeArrowheads="1"/>
          </p:cNvSpPr>
          <p:nvPr/>
        </p:nvSpPr>
        <p:spPr bwMode="auto">
          <a:xfrm>
            <a:off x="152400" y="381000"/>
            <a:ext cx="8610600" cy="193833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Low" rtl="1">
              <a:lnSpc>
                <a:spcPct val="200000"/>
              </a:lnSpc>
              <a:buClr>
                <a:srgbClr val="FF3300"/>
              </a:buClr>
              <a:buFontTx/>
              <a:buChar char="o"/>
            </a:pPr>
            <a:r>
              <a:rPr lang="ar-KW" altLang="en-US" sz="3200">
                <a:solidFill>
                  <a:schemeClr val="bg1"/>
                </a:solidFill>
                <a:latin typeface="Simplified Arabic" pitchFamily="18" charset="-78"/>
                <a:cs typeface="Simplified Arabic" pitchFamily="18" charset="-78"/>
              </a:rPr>
              <a:t> وهو نظام </a:t>
            </a:r>
            <a:r>
              <a:rPr lang="ar-SA" altLang="en-US" sz="3200">
                <a:solidFill>
                  <a:schemeClr val="bg1"/>
                </a:solidFill>
                <a:latin typeface="Simplified Arabic" pitchFamily="18" charset="-78"/>
                <a:cs typeface="Simplified Arabic" pitchFamily="18" charset="-78"/>
              </a:rPr>
              <a:t>يوفر طريقة عملية لتثقيف العاملين في المنشآت الغذائية</a:t>
            </a:r>
            <a:r>
              <a:rPr lang="en-US" altLang="en-US" sz="3200">
                <a:solidFill>
                  <a:schemeClr val="bg1"/>
                </a:solidFill>
                <a:latin typeface="Simplified Arabic" pitchFamily="18" charset="-78"/>
                <a:cs typeface="Simplified Arabic" pitchFamily="18" charset="-78"/>
              </a:rPr>
              <a:t>.</a:t>
            </a:r>
            <a:endParaRPr lang="ar-SA" altLang="en-US" sz="3200">
              <a:solidFill>
                <a:schemeClr val="bg1"/>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ChangeArrowheads="1"/>
          </p:cNvSpPr>
          <p:nvPr/>
        </p:nvSpPr>
        <p:spPr bwMode="auto">
          <a:xfrm>
            <a:off x="228600" y="228600"/>
            <a:ext cx="8686800" cy="854075"/>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indent="317500" algn="r" rtl="1" eaLnBrk="0" hangingPunct="0">
              <a:lnSpc>
                <a:spcPct val="150000"/>
              </a:lnSpc>
              <a:tabLst>
                <a:tab pos="363538" algn="r"/>
              </a:tabLst>
            </a:pPr>
            <a:r>
              <a:rPr lang="ar-KW" sz="3200">
                <a:solidFill>
                  <a:schemeClr val="bg1"/>
                </a:solidFill>
                <a:latin typeface="Simplified Arabic" pitchFamily="18" charset="-78"/>
                <a:cs typeface="Simplified Arabic" pitchFamily="18" charset="-78"/>
              </a:rPr>
              <a:t>مقدمة عن الهاسب</a:t>
            </a:r>
            <a:r>
              <a:rPr lang="en-US" altLang="zh-CN" sz="3200">
                <a:solidFill>
                  <a:schemeClr val="tx2"/>
                </a:solidFill>
                <a:latin typeface="Times New Roman" pitchFamily="18" charset="0"/>
                <a:ea typeface="SimSun" pitchFamily="2" charset="-122"/>
                <a:cs typeface="Times New Roman" pitchFamily="18" charset="0"/>
              </a:rPr>
              <a:t> </a:t>
            </a:r>
            <a:r>
              <a:rPr lang="en-US" altLang="zh-CN" sz="3600">
                <a:solidFill>
                  <a:srgbClr val="00B0F0"/>
                </a:solidFill>
                <a:latin typeface="Times New Roman" pitchFamily="18" charset="0"/>
                <a:ea typeface="SimSun" pitchFamily="2" charset="-122"/>
                <a:cs typeface="Times New Roman" pitchFamily="18" charset="0"/>
              </a:rPr>
              <a:t>HACCP</a:t>
            </a:r>
          </a:p>
        </p:txBody>
      </p:sp>
      <p:pic>
        <p:nvPicPr>
          <p:cNvPr id="15363" name="Picture 43" descr="haccp approved source"/>
          <p:cNvPicPr>
            <a:picLocks noChangeAspect="1" noChangeArrowheads="1"/>
          </p:cNvPicPr>
          <p:nvPr/>
        </p:nvPicPr>
        <p:blipFill>
          <a:blip r:embed="rId2"/>
          <a:srcRect/>
          <a:stretch>
            <a:fillRect/>
          </a:stretch>
        </p:blipFill>
        <p:spPr bwMode="auto">
          <a:xfrm>
            <a:off x="5638800" y="1143000"/>
            <a:ext cx="3276600" cy="1663700"/>
          </a:xfrm>
          <a:prstGeom prst="rect">
            <a:avLst/>
          </a:prstGeom>
          <a:solidFill>
            <a:schemeClr val="tx1"/>
          </a:solidFill>
          <a:ln w="9525">
            <a:noFill/>
            <a:miter lim="800000"/>
            <a:headEnd/>
            <a:tailEnd/>
          </a:ln>
        </p:spPr>
      </p:pic>
      <p:sp>
        <p:nvSpPr>
          <p:cNvPr id="15364" name="Text Box 6"/>
          <p:cNvSpPr txBox="1">
            <a:spLocks noChangeArrowheads="1"/>
          </p:cNvSpPr>
          <p:nvPr/>
        </p:nvSpPr>
        <p:spPr bwMode="auto">
          <a:xfrm>
            <a:off x="5638800" y="3048000"/>
            <a:ext cx="3200400" cy="2514600"/>
          </a:xfrm>
          <a:prstGeom prst="rect">
            <a:avLst/>
          </a:prstGeom>
          <a:solidFill>
            <a:schemeClr val="accent2"/>
          </a:solidFill>
          <a:ln w="9525">
            <a:noFill/>
            <a:miter lim="800000"/>
            <a:headEnd/>
            <a:tailEnd/>
          </a:ln>
        </p:spPr>
        <p:txBody>
          <a:bodyPr>
            <a:spAutoFit/>
          </a:bodyPr>
          <a:lstStyle/>
          <a:p>
            <a:pPr defTabSz="762000" rtl="1">
              <a:lnSpc>
                <a:spcPct val="150000"/>
              </a:lnSpc>
            </a:pPr>
            <a:r>
              <a:rPr lang="ar-KW" sz="3600">
                <a:solidFill>
                  <a:schemeClr val="bg1"/>
                </a:solidFill>
                <a:latin typeface="Simplified Arabic" pitchFamily="18" charset="-78"/>
                <a:cs typeface="Simplified Arabic" pitchFamily="18" charset="-78"/>
              </a:rPr>
              <a:t>نبذة عن الاستخدام المبكر للهاسب</a:t>
            </a:r>
            <a:r>
              <a:rPr lang="en-US" sz="3600">
                <a:solidFill>
                  <a:schemeClr val="bg1"/>
                </a:solidFill>
                <a:cs typeface="PT Bold Heading" pitchFamily="2" charset="-78"/>
              </a:rPr>
              <a:t/>
            </a:r>
            <a:br>
              <a:rPr lang="en-US" sz="3600">
                <a:solidFill>
                  <a:schemeClr val="bg1"/>
                </a:solidFill>
                <a:cs typeface="PT Bold Heading" pitchFamily="2" charset="-78"/>
              </a:rPr>
            </a:br>
            <a:r>
              <a:rPr lang="en-US" sz="3600">
                <a:solidFill>
                  <a:schemeClr val="bg1"/>
                </a:solidFill>
                <a:cs typeface="PT Bold Heading" pitchFamily="2" charset="-78"/>
              </a:rPr>
              <a:t>HACCP</a:t>
            </a:r>
          </a:p>
        </p:txBody>
      </p:sp>
      <p:pic>
        <p:nvPicPr>
          <p:cNvPr id="15365" name="Picture 6"/>
          <p:cNvPicPr>
            <a:picLocks noChangeAspect="1" noChangeArrowheads="1"/>
          </p:cNvPicPr>
          <p:nvPr/>
        </p:nvPicPr>
        <p:blipFill>
          <a:blip r:embed="rId3"/>
          <a:srcRect/>
          <a:stretch>
            <a:fillRect/>
          </a:stretch>
        </p:blipFill>
        <p:spPr bwMode="auto">
          <a:xfrm>
            <a:off x="457200" y="1371600"/>
            <a:ext cx="4876800" cy="3048000"/>
          </a:xfrm>
          <a:prstGeom prst="rect">
            <a:avLst/>
          </a:prstGeom>
          <a:noFill/>
          <a:ln w="9525">
            <a:noFill/>
            <a:miter lim="800000"/>
            <a:headEnd/>
            <a:tailEnd/>
          </a:ln>
        </p:spPr>
      </p:pic>
      <p:pic>
        <p:nvPicPr>
          <p:cNvPr id="15366" name="Picture 5" descr="ARMSTRNG"/>
          <p:cNvPicPr>
            <a:picLocks noChangeAspect="1" noChangeArrowheads="1"/>
          </p:cNvPicPr>
          <p:nvPr/>
        </p:nvPicPr>
        <p:blipFill>
          <a:blip r:embed="rId4"/>
          <a:srcRect/>
          <a:stretch>
            <a:fillRect/>
          </a:stretch>
        </p:blipFill>
        <p:spPr bwMode="auto">
          <a:xfrm>
            <a:off x="6781800" y="4776788"/>
            <a:ext cx="1905000" cy="1928812"/>
          </a:xfrm>
          <a:prstGeom prst="rect">
            <a:avLst/>
          </a:prstGeom>
          <a:noFill/>
          <a:ln w="9525">
            <a:noFill/>
            <a:miter lim="800000"/>
            <a:headEnd/>
            <a:tailEnd/>
          </a:ln>
        </p:spPr>
      </p:pic>
      <p:sp>
        <p:nvSpPr>
          <p:cNvPr id="15" name="Rectangle 4"/>
          <p:cNvSpPr txBox="1">
            <a:spLocks noChangeArrowheads="1"/>
          </p:cNvSpPr>
          <p:nvPr/>
        </p:nvSpPr>
        <p:spPr bwMode="auto">
          <a:xfrm>
            <a:off x="457200" y="4468813"/>
            <a:ext cx="4800600" cy="815975"/>
          </a:xfrm>
          <a:prstGeom prst="rect">
            <a:avLst/>
          </a:prstGeom>
          <a:noFill/>
          <a:ln w="50800" cap="flat">
            <a:solidFill>
              <a:schemeClr val="tx2"/>
            </a:solidFill>
            <a:miter lim="800000"/>
            <a:headEnd/>
            <a:tailEnd/>
          </a:ln>
          <a:effectLst>
            <a:prstShdw prst="shdw17" dist="17961" dir="2700000">
              <a:schemeClr val="tx2">
                <a:gamma/>
                <a:shade val="60000"/>
                <a:invGamma/>
                <a:alpha val="50000"/>
              </a:schemeClr>
            </a:prstShdw>
          </a:effectLst>
        </p:spPr>
        <p:txBody>
          <a:bodyPr lIns="381000" tIns="190500" rIns="381000" bIns="190500" anchor="b" anchorCtr="1">
            <a:spAutoFit/>
          </a:bodyPr>
          <a:lstStyle/>
          <a:p>
            <a:pPr defTabSz="762000" eaLnBrk="0" hangingPunct="0">
              <a:spcBef>
                <a:spcPts val="200"/>
              </a:spcBef>
              <a:defRPr/>
            </a:pPr>
            <a:r>
              <a:rPr lang="ar-KW" sz="2800" kern="0" dirty="0">
                <a:latin typeface="Simplified Arabic" pitchFamily="18" charset="-78"/>
                <a:cs typeface="Simplified Arabic" pitchFamily="18" charset="-78"/>
                <a:sym typeface="Helvetica Neue Light" pitchFamily="-112" charset="0"/>
              </a:rPr>
              <a:t>التحكم في عصر الفضاء</a:t>
            </a:r>
            <a:endParaRPr lang="en-US" sz="2800" kern="0" dirty="0">
              <a:latin typeface="Simplified Arabic" pitchFamily="18" charset="-78"/>
              <a:cs typeface="Simplified Arabic" pitchFamily="18" charset="-78"/>
              <a:sym typeface="Helvetica Neue Light" pitchFamily="-112" charset="0"/>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ChangeArrowheads="1"/>
          </p:cNvSpPr>
          <p:nvPr/>
        </p:nvSpPr>
        <p:spPr bwMode="auto">
          <a:xfrm>
            <a:off x="228600" y="685800"/>
            <a:ext cx="8610600" cy="390842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Low" rtl="1">
              <a:lnSpc>
                <a:spcPct val="200000"/>
              </a:lnSpc>
            </a:pPr>
            <a:r>
              <a:rPr lang="ar-SA" sz="3200">
                <a:solidFill>
                  <a:schemeClr val="bg1"/>
                </a:solidFill>
                <a:cs typeface="Simplified Arabic" pitchFamily="18" charset="-78"/>
              </a:rPr>
              <a:t>في سنة 1968، وفي فترة رحلات أبولو الفضائية، عهدت وكالة الفضاء الأمريكية ناسا</a:t>
            </a:r>
            <a:r>
              <a:rPr lang="ar-KW" sz="3200">
                <a:solidFill>
                  <a:schemeClr val="bg1"/>
                </a:solidFill>
                <a:cs typeface="Simplified Arabic" pitchFamily="18" charset="-78"/>
              </a:rPr>
              <a:t> </a:t>
            </a:r>
            <a:r>
              <a:rPr lang="en-US" sz="3200">
                <a:solidFill>
                  <a:schemeClr val="bg1"/>
                </a:solidFill>
                <a:cs typeface="Simplified Arabic" pitchFamily="18" charset="-78"/>
              </a:rPr>
              <a:t>NASA</a:t>
            </a:r>
            <a:r>
              <a:rPr lang="ar-KW" sz="3200">
                <a:solidFill>
                  <a:schemeClr val="bg1"/>
                </a:solidFill>
                <a:cs typeface="Simplified Arabic" pitchFamily="18" charset="-78"/>
              </a:rPr>
              <a:t> </a:t>
            </a:r>
            <a:r>
              <a:rPr lang="ar-SA" sz="3200">
                <a:solidFill>
                  <a:schemeClr val="bg1"/>
                </a:solidFill>
                <a:cs typeface="Simplified Arabic" pitchFamily="18" charset="-78"/>
              </a:rPr>
              <a:t>إلى شركة بيلزبيري بتطوير نظام يحول دون تعرض الغذاء المعد لرواد المركبات الفضائية لمخاطر تهدد سلامته</a:t>
            </a:r>
            <a:r>
              <a:rPr lang="ar-KW" sz="3200">
                <a:solidFill>
                  <a:schemeClr val="bg1"/>
                </a:solidFill>
                <a:cs typeface="Simplified Arabic" pitchFamily="18" charset="-78"/>
              </a:rPr>
              <a:t>م</a:t>
            </a:r>
            <a:r>
              <a:rPr lang="ar-SA" sz="3200">
                <a:solidFill>
                  <a:schemeClr val="bg1"/>
                </a:solidFill>
                <a:cs typeface="Simplified Arabic" pitchFamily="18" charset="-78"/>
              </a:rPr>
              <a:t>.</a:t>
            </a:r>
            <a:endParaRPr lang="en-US" sz="3200">
              <a:solidFill>
                <a:schemeClr val="bg1"/>
              </a:solidFill>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228600" y="685800"/>
            <a:ext cx="8610600" cy="193833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defTabSz="762000" rtl="1">
              <a:lnSpc>
                <a:spcPct val="200000"/>
              </a:lnSpc>
            </a:pPr>
            <a:r>
              <a:rPr lang="ar-KW" sz="3200">
                <a:solidFill>
                  <a:schemeClr val="bg1"/>
                </a:solidFill>
                <a:latin typeface="Simplified Arabic" pitchFamily="18" charset="-78"/>
                <a:cs typeface="Simplified Arabic" pitchFamily="18" charset="-78"/>
              </a:rPr>
              <a:t>طور مفهوم شركة بيلزبيري لسلامة الغذاء من قبل الدكتور هاورد بومان سنة  1959</a:t>
            </a:r>
            <a:endParaRPr lang="en-US" sz="3200">
              <a:solidFill>
                <a:schemeClr val="bg1"/>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306388" y="228600"/>
            <a:ext cx="8456612" cy="58420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defTabSz="762000" rtl="1"/>
            <a:r>
              <a:rPr lang="ar-KW" sz="3200">
                <a:solidFill>
                  <a:schemeClr val="bg1"/>
                </a:solidFill>
                <a:cs typeface="Simplified Arabic" pitchFamily="18" charset="-78"/>
              </a:rPr>
              <a:t>ويتألف </a:t>
            </a:r>
            <a:r>
              <a:rPr lang="ar-KW" sz="3200">
                <a:solidFill>
                  <a:schemeClr val="bg1"/>
                </a:solidFill>
                <a:latin typeface="Simplified Arabic" pitchFamily="18" charset="-78"/>
                <a:cs typeface="Simplified Arabic" pitchFamily="18" charset="-78"/>
              </a:rPr>
              <a:t>مفهوم سلامة الغذاء للدكتور هاورد بومان </a:t>
            </a:r>
            <a:r>
              <a:rPr lang="ar-KW" sz="3200">
                <a:solidFill>
                  <a:schemeClr val="bg1"/>
                </a:solidFill>
                <a:cs typeface="Simplified Arabic" pitchFamily="18" charset="-78"/>
              </a:rPr>
              <a:t>من:</a:t>
            </a:r>
            <a:endParaRPr lang="en-US" sz="3200">
              <a:solidFill>
                <a:schemeClr val="bg1"/>
              </a:solidFill>
              <a:cs typeface="Simplified Arabic" pitchFamily="18" charset="-78"/>
            </a:endParaRPr>
          </a:p>
        </p:txBody>
      </p:sp>
      <p:sp>
        <p:nvSpPr>
          <p:cNvPr id="5" name="Rectangle 11"/>
          <p:cNvSpPr>
            <a:spLocks noChangeArrowheads="1"/>
          </p:cNvSpPr>
          <p:nvPr/>
        </p:nvSpPr>
        <p:spPr bwMode="auto">
          <a:xfrm>
            <a:off x="228600" y="1543050"/>
            <a:ext cx="8534400" cy="58420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defTabSz="762000" rtl="1"/>
            <a:r>
              <a:rPr lang="en-US" sz="3200">
                <a:solidFill>
                  <a:schemeClr val="bg1"/>
                </a:solidFill>
                <a:cs typeface="Simplified Arabic" pitchFamily="18" charset="-78"/>
              </a:rPr>
              <a:t> 3 </a:t>
            </a:r>
            <a:r>
              <a:rPr lang="ar-KW" sz="3200">
                <a:solidFill>
                  <a:schemeClr val="bg1"/>
                </a:solidFill>
                <a:cs typeface="Simplified Arabic" pitchFamily="18" charset="-78"/>
              </a:rPr>
              <a:t>أساسيات من أساسيات الهاسب الــ </a:t>
            </a:r>
            <a:r>
              <a:rPr lang="en-US" sz="3200">
                <a:solidFill>
                  <a:schemeClr val="bg1"/>
                </a:solidFill>
                <a:cs typeface="Simplified Arabic" pitchFamily="18" charset="-78"/>
              </a:rPr>
              <a:t>7 </a:t>
            </a:r>
            <a:r>
              <a:rPr lang="ar-KW" sz="3200">
                <a:solidFill>
                  <a:schemeClr val="bg1"/>
                </a:solidFill>
                <a:cs typeface="Simplified Arabic" pitchFamily="18" charset="-78"/>
              </a:rPr>
              <a:t>الحالية</a:t>
            </a:r>
            <a:endParaRPr lang="en-US" sz="3200">
              <a:solidFill>
                <a:schemeClr val="bg1"/>
              </a:solidFill>
              <a:cs typeface="Simplified Arabic" pitchFamily="18" charset="-78"/>
            </a:endParaRPr>
          </a:p>
        </p:txBody>
      </p:sp>
      <p:sp>
        <p:nvSpPr>
          <p:cNvPr id="6" name="Rectangle 11"/>
          <p:cNvSpPr>
            <a:spLocks noChangeArrowheads="1"/>
          </p:cNvSpPr>
          <p:nvPr/>
        </p:nvSpPr>
        <p:spPr bwMode="auto">
          <a:xfrm>
            <a:off x="228600" y="2540000"/>
            <a:ext cx="8534400" cy="58420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defTabSz="762000" rtl="1"/>
            <a:r>
              <a:rPr lang="ar-KW" sz="3200">
                <a:solidFill>
                  <a:schemeClr val="bg1"/>
                </a:solidFill>
                <a:cs typeface="Simplified Arabic" pitchFamily="18" charset="-78"/>
              </a:rPr>
              <a:t>وهو مبني على أساس</a:t>
            </a:r>
            <a:endParaRPr lang="en-US" sz="3200">
              <a:solidFill>
                <a:schemeClr val="bg1"/>
              </a:solidFill>
              <a:cs typeface="Simplified Arabic" pitchFamily="18" charset="-78"/>
            </a:endParaRPr>
          </a:p>
        </p:txBody>
      </p:sp>
      <p:sp>
        <p:nvSpPr>
          <p:cNvPr id="7" name="Rectangle 11"/>
          <p:cNvSpPr>
            <a:spLocks noChangeArrowheads="1"/>
          </p:cNvSpPr>
          <p:nvPr/>
        </p:nvSpPr>
        <p:spPr bwMode="auto">
          <a:xfrm>
            <a:off x="3505200" y="3505200"/>
            <a:ext cx="1828800" cy="2308225"/>
          </a:xfrm>
          <a:prstGeom prst="rect">
            <a:avLst/>
          </a:prstGeom>
          <a:solidFill>
            <a:srgbClr val="FF0000"/>
          </a:solidFill>
          <a:ln w="9525">
            <a:noFill/>
            <a:miter lim="800000"/>
            <a:headEnd/>
            <a:tailEnd/>
          </a:ln>
          <a:effectLst>
            <a:outerShdw dist="27944" dir="5400000" algn="tl" rotWithShape="0">
              <a:srgbClr val="000000">
                <a:alpha val="31998"/>
              </a:srgbClr>
            </a:outerShdw>
          </a:effectLst>
        </p:spPr>
        <p:txBody>
          <a:bodyPr>
            <a:spAutoFit/>
          </a:bodyPr>
          <a:lstStyle/>
          <a:p>
            <a:pPr algn="ctr" rtl="1">
              <a:spcBef>
                <a:spcPct val="50000"/>
              </a:spcBef>
            </a:pPr>
            <a:r>
              <a:rPr lang="ar-KW" sz="3600">
                <a:solidFill>
                  <a:schemeClr val="bg1"/>
                </a:solidFill>
                <a:cs typeface="Simplified Arabic" pitchFamily="18" charset="-78"/>
              </a:rPr>
              <a:t>تعرف</a:t>
            </a:r>
          </a:p>
          <a:p>
            <a:pPr algn="ctr" rtl="1">
              <a:spcBef>
                <a:spcPct val="50000"/>
              </a:spcBef>
            </a:pPr>
            <a:r>
              <a:rPr lang="ar-KW" sz="3600">
                <a:solidFill>
                  <a:schemeClr val="bg1"/>
                </a:solidFill>
                <a:cs typeface="Simplified Arabic" pitchFamily="18" charset="-78"/>
              </a:rPr>
              <a:t> و </a:t>
            </a:r>
          </a:p>
          <a:p>
            <a:pPr algn="ctr" rtl="1">
              <a:spcBef>
                <a:spcPct val="50000"/>
              </a:spcBef>
            </a:pPr>
            <a:r>
              <a:rPr lang="ar-KW" sz="3600">
                <a:solidFill>
                  <a:schemeClr val="bg1"/>
                </a:solidFill>
                <a:cs typeface="Simplified Arabic" pitchFamily="18" charset="-78"/>
              </a:rPr>
              <a:t>تحكم</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15"/>
          <p:cNvSpPr txBox="1">
            <a:spLocks noChangeArrowheads="1"/>
          </p:cNvSpPr>
          <p:nvPr/>
        </p:nvSpPr>
        <p:spPr bwMode="auto">
          <a:xfrm>
            <a:off x="1066800" y="4859338"/>
            <a:ext cx="5867400" cy="779462"/>
          </a:xfrm>
          <a:prstGeom prst="rect">
            <a:avLst/>
          </a:prstGeom>
          <a:gradFill rotWithShape="1">
            <a:gsLst>
              <a:gs pos="0">
                <a:srgbClr val="FF3300"/>
              </a:gs>
              <a:gs pos="100000">
                <a:srgbClr val="BA2500"/>
              </a:gs>
            </a:gsLst>
            <a:path path="shape">
              <a:fillToRect l="50000" t="50000" r="50000" b="50000"/>
            </a:path>
          </a:gradFill>
          <a:ln w="57150">
            <a:solidFill>
              <a:schemeClr val="tx1"/>
            </a:solidFill>
            <a:miter lim="800000"/>
            <a:headEnd/>
            <a:tailEnd/>
          </a:ln>
        </p:spPr>
        <p:txBody>
          <a:bodyPr>
            <a:spAutoFit/>
          </a:bodyPr>
          <a:lstStyle/>
          <a:p>
            <a:pPr algn="ctr">
              <a:lnSpc>
                <a:spcPct val="140000"/>
              </a:lnSpc>
            </a:pPr>
            <a:r>
              <a:rPr lang="ar-SA" sz="3600">
                <a:solidFill>
                  <a:schemeClr val="bg1"/>
                </a:solidFill>
              </a:rPr>
              <a:t>تحليل صيغ الإخفاق</a:t>
            </a:r>
            <a:endParaRPr lang="ar-KW" sz="3600">
              <a:solidFill>
                <a:schemeClr val="bg1"/>
              </a:solidFill>
            </a:endParaRPr>
          </a:p>
        </p:txBody>
      </p:sp>
      <p:grpSp>
        <p:nvGrpSpPr>
          <p:cNvPr id="2" name="Group 4"/>
          <p:cNvGrpSpPr>
            <a:grpSpLocks/>
          </p:cNvGrpSpPr>
          <p:nvPr/>
        </p:nvGrpSpPr>
        <p:grpSpPr bwMode="auto">
          <a:xfrm>
            <a:off x="228600" y="304800"/>
            <a:ext cx="8610600" cy="4564063"/>
            <a:chOff x="228600" y="304800"/>
            <a:chExt cx="8610600" cy="4564063"/>
          </a:xfrm>
        </p:grpSpPr>
        <p:sp>
          <p:nvSpPr>
            <p:cNvPr id="19460" name="Rectangle 11"/>
            <p:cNvSpPr>
              <a:spLocks noChangeArrowheads="1"/>
            </p:cNvSpPr>
            <p:nvPr/>
          </p:nvSpPr>
          <p:spPr bwMode="auto">
            <a:xfrm>
              <a:off x="228600" y="304800"/>
              <a:ext cx="8610600" cy="29241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defTabSz="762000" rtl="1">
                <a:lnSpc>
                  <a:spcPct val="200000"/>
                </a:lnSpc>
              </a:pPr>
              <a:r>
                <a:rPr lang="ar-SA" sz="3200">
                  <a:solidFill>
                    <a:schemeClr val="bg1"/>
                  </a:solidFill>
                  <a:cs typeface="Simplified Arabic" pitchFamily="18" charset="-78"/>
                </a:rPr>
                <a:t>وقد شارك شركة بيلزبيري في تطوير مفهوم الهاسب </a:t>
              </a:r>
              <a:r>
                <a:rPr lang="ar-KW" sz="3200">
                  <a:solidFill>
                    <a:schemeClr val="bg1"/>
                  </a:solidFill>
                  <a:cs typeface="Simplified Arabic" pitchFamily="18" charset="-78"/>
                </a:rPr>
                <a:t/>
              </a:r>
              <a:br>
                <a:rPr lang="ar-KW" sz="3200">
                  <a:solidFill>
                    <a:schemeClr val="bg1"/>
                  </a:solidFill>
                  <a:cs typeface="Simplified Arabic" pitchFamily="18" charset="-78"/>
                </a:rPr>
              </a:br>
              <a:r>
                <a:rPr lang="ar-SA" sz="3200">
                  <a:solidFill>
                    <a:schemeClr val="bg1"/>
                  </a:solidFill>
                  <a:cs typeface="Simplified Arabic" pitchFamily="18" charset="-78"/>
                </a:rPr>
                <a:t>مختبرات ناتك</a:t>
              </a:r>
              <a:r>
                <a:rPr lang="ar-KW" sz="3200">
                  <a:solidFill>
                    <a:schemeClr val="bg1"/>
                  </a:solidFill>
                  <a:cs typeface="Simplified Arabic" pitchFamily="18" charset="-78"/>
                </a:rPr>
                <a:t> (</a:t>
              </a:r>
              <a:r>
                <a:rPr lang="en-US" sz="3200">
                  <a:solidFill>
                    <a:schemeClr val="bg1"/>
                  </a:solidFill>
                  <a:cs typeface="Simplified Arabic" pitchFamily="18" charset="-78"/>
                </a:rPr>
                <a:t>NATICK </a:t>
              </a:r>
              <a:r>
                <a:rPr lang="ar-KW" sz="3200">
                  <a:solidFill>
                    <a:schemeClr val="bg1"/>
                  </a:solidFill>
                  <a:cs typeface="Simplified Arabic" pitchFamily="18" charset="-78"/>
                </a:rPr>
                <a:t>) </a:t>
              </a:r>
              <a:r>
                <a:rPr lang="ar-SA" sz="3200">
                  <a:solidFill>
                    <a:schemeClr val="bg1"/>
                  </a:solidFill>
                  <a:cs typeface="Simplified Arabic" pitchFamily="18" charset="-78"/>
                </a:rPr>
                <a:t>التابعة للجيش الأمريكي</a:t>
              </a:r>
              <a:r>
                <a:rPr lang="en-US" sz="3200">
                  <a:solidFill>
                    <a:schemeClr val="bg1"/>
                  </a:solidFill>
                  <a:cs typeface="Simplified Arabic" pitchFamily="18" charset="-78"/>
                </a:rPr>
                <a:t> </a:t>
              </a:r>
              <a:r>
                <a:rPr lang="ar-KW" sz="3200">
                  <a:solidFill>
                    <a:schemeClr val="bg1"/>
                  </a:solidFill>
                  <a:cs typeface="Simplified Arabic" pitchFamily="18" charset="-78"/>
                </a:rPr>
                <a:t/>
              </a:r>
              <a:br>
                <a:rPr lang="ar-KW" sz="3200">
                  <a:solidFill>
                    <a:schemeClr val="bg1"/>
                  </a:solidFill>
                  <a:cs typeface="Simplified Arabic" pitchFamily="18" charset="-78"/>
                </a:rPr>
              </a:br>
              <a:r>
                <a:rPr lang="ar-SA" sz="3200">
                  <a:solidFill>
                    <a:schemeClr val="bg1"/>
                  </a:solidFill>
                  <a:cs typeface="Simplified Arabic" pitchFamily="18" charset="-78"/>
                </a:rPr>
                <a:t>حيث تم الاستفادة من نظامها في </a:t>
              </a:r>
              <a:endParaRPr lang="en-US" sz="3200">
                <a:solidFill>
                  <a:schemeClr val="bg1"/>
                </a:solidFill>
                <a:cs typeface="Simplified Arabic" pitchFamily="18" charset="-78"/>
              </a:endParaRPr>
            </a:p>
          </p:txBody>
        </p:sp>
        <p:sp>
          <p:nvSpPr>
            <p:cNvPr id="19461" name="Left Arrow 8"/>
            <p:cNvSpPr>
              <a:spLocks noChangeArrowheads="1"/>
            </p:cNvSpPr>
            <p:nvPr/>
          </p:nvSpPr>
          <p:spPr bwMode="auto">
            <a:xfrm rot="17788764" flipV="1">
              <a:off x="2978944" y="3675857"/>
              <a:ext cx="1905000" cy="481012"/>
            </a:xfrm>
            <a:prstGeom prst="leftArrow">
              <a:avLst>
                <a:gd name="adj1" fmla="val 43056"/>
                <a:gd name="adj2" fmla="val 50037"/>
              </a:avLst>
            </a:prstGeom>
            <a:solidFill>
              <a:schemeClr val="tx1"/>
            </a:solidFill>
            <a:ln w="25400" algn="ctr">
              <a:noFill/>
              <a:round/>
              <a:headEnd/>
              <a:tailEnd/>
            </a:ln>
          </p:spPr>
          <p:txBody>
            <a:bodyPr/>
            <a:lstStyle/>
            <a:p>
              <a:pPr>
                <a:tabLst>
                  <a:tab pos="1066800" algn="l"/>
                </a:tabLst>
              </a:pPr>
              <a:r>
                <a:rPr lang="ar-KW"/>
                <a:t>ئ</a:t>
              </a:r>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508000" y="466725"/>
            <a:ext cx="3302000" cy="5716588"/>
          </a:xfrm>
          <a:prstGeom prst="rect">
            <a:avLst/>
          </a:prstGeom>
          <a:noFill/>
          <a:ln w="50800">
            <a:solidFill>
              <a:schemeClr val="accent1"/>
            </a:solidFill>
            <a:miter lim="800000"/>
            <a:headEnd/>
            <a:tailEnd/>
          </a:ln>
          <a:effectLst>
            <a:prstShdw prst="shdw17" dist="17961" dir="2700000">
              <a:schemeClr val="tx2">
                <a:gamma/>
                <a:shade val="60000"/>
                <a:invGamma/>
                <a:alpha val="50000"/>
              </a:schemeClr>
            </a:prstShdw>
          </a:effectLst>
        </p:spPr>
        <p:txBody>
          <a:bodyPr lIns="381000" tIns="190500" rIns="381000" bIns="190500" anchor="ctr" anchorCtr="1">
            <a:spAutoFit/>
          </a:bodyPr>
          <a:lstStyle/>
          <a:p>
            <a:pPr algn="ctr" defTabSz="762000" rtl="1">
              <a:lnSpc>
                <a:spcPct val="250000"/>
              </a:lnSpc>
              <a:defRPr/>
            </a:pPr>
            <a:r>
              <a:rPr lang="ar-KW" sz="3600" dirty="0">
                <a:latin typeface="Simplified Arabic" pitchFamily="18" charset="-78"/>
                <a:cs typeface="Simplified Arabic" pitchFamily="18" charset="-78"/>
              </a:rPr>
              <a:t>وإنه في سنة </a:t>
            </a:r>
            <a:r>
              <a:rPr lang="en-US" sz="3600" dirty="0">
                <a:latin typeface="Simplified Arabic" pitchFamily="18" charset="-78"/>
                <a:cs typeface="Simplified Arabic" pitchFamily="18" charset="-78"/>
              </a:rPr>
              <a:t>1992 </a:t>
            </a:r>
            <a:r>
              <a:rPr lang="ar-KW" sz="3600" dirty="0">
                <a:latin typeface="Simplified Arabic" pitchFamily="18" charset="-78"/>
                <a:cs typeface="Simplified Arabic" pitchFamily="18" charset="-78"/>
              </a:rPr>
              <a:t> وضعت الأسس الـ 7 للهاسب </a:t>
            </a:r>
            <a:endParaRPr lang="en-US" sz="3600" dirty="0">
              <a:latin typeface="Simplified Arabic" pitchFamily="18" charset="-78"/>
              <a:cs typeface="Simplified Arabic" pitchFamily="18" charset="-78"/>
            </a:endParaRPr>
          </a:p>
        </p:txBody>
      </p:sp>
      <p:sp>
        <p:nvSpPr>
          <p:cNvPr id="4" name="Rectangle 14"/>
          <p:cNvSpPr>
            <a:spLocks noChangeArrowheads="1"/>
          </p:cNvSpPr>
          <p:nvPr/>
        </p:nvSpPr>
        <p:spPr bwMode="auto">
          <a:xfrm>
            <a:off x="4419600" y="1371600"/>
            <a:ext cx="3302000" cy="2463800"/>
          </a:xfrm>
          <a:prstGeom prst="rect">
            <a:avLst/>
          </a:prstGeom>
          <a:noFill/>
          <a:ln w="50800">
            <a:noFill/>
            <a:miter lim="800000"/>
            <a:headEnd/>
            <a:tailEnd/>
          </a:ln>
          <a:effectLst>
            <a:prstShdw prst="shdw17" dist="17961" dir="2700000">
              <a:schemeClr val="tx2">
                <a:gamma/>
                <a:shade val="60000"/>
                <a:invGamma/>
                <a:alpha val="50000"/>
              </a:schemeClr>
            </a:prstShdw>
          </a:effectLst>
        </p:spPr>
        <p:txBody>
          <a:bodyPr lIns="381000" tIns="190500" rIns="381000" bIns="190500" anchor="ctr" anchorCtr="1">
            <a:spAutoFit/>
          </a:bodyPr>
          <a:lstStyle/>
          <a:p>
            <a:pPr defTabSz="762000">
              <a:lnSpc>
                <a:spcPct val="200000"/>
              </a:lnSpc>
              <a:defRPr/>
            </a:pPr>
            <a:r>
              <a:rPr lang="en-US" sz="8000" dirty="0">
                <a:latin typeface="Arial" pitchFamily="34" charset="0"/>
                <a:cs typeface="Arial" pitchFamily="34" charset="0"/>
              </a:rPr>
              <a:t>1992</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4267200" y="1143000"/>
            <a:ext cx="4572000" cy="1143000"/>
          </a:xfrm>
          <a:prstGeom prst="rect">
            <a:avLst/>
          </a:prstGeom>
          <a:solidFill>
            <a:srgbClr val="00B050"/>
          </a:solidFill>
          <a:ln w="9525">
            <a:noFill/>
            <a:miter lim="800000"/>
            <a:headEnd/>
            <a:tailEnd/>
          </a:ln>
        </p:spPr>
        <p:txBody>
          <a:bodyPr/>
          <a:lstStyle/>
          <a:p>
            <a:pPr marL="342900" indent="-342900" algn="r" rtl="1">
              <a:lnSpc>
                <a:spcPct val="200000"/>
              </a:lnSpc>
              <a:spcBef>
                <a:spcPct val="20000"/>
              </a:spcBef>
              <a:buClr>
                <a:srgbClr val="FF00FF"/>
              </a:buClr>
              <a:buSzPct val="75000"/>
              <a:buFont typeface="Wingdings" pitchFamily="2" charset="2"/>
              <a:buNone/>
            </a:pPr>
            <a:r>
              <a:rPr lang="ar-KW" sz="3200">
                <a:solidFill>
                  <a:schemeClr val="bg1"/>
                </a:solidFill>
                <a:latin typeface="Simplified Arabic" pitchFamily="18" charset="-78"/>
                <a:cs typeface="Simplified Arabic" pitchFamily="18" charset="-78"/>
              </a:rPr>
              <a:t>فرض تحكم على:</a:t>
            </a:r>
          </a:p>
          <a:p>
            <a:pPr marL="342900" indent="-342900" algn="r" rtl="1">
              <a:lnSpc>
                <a:spcPct val="200000"/>
              </a:lnSpc>
              <a:spcBef>
                <a:spcPct val="20000"/>
              </a:spcBef>
              <a:buClr>
                <a:srgbClr val="FF00FF"/>
              </a:buClr>
              <a:buSzPct val="75000"/>
              <a:buFont typeface="Wingdings" pitchFamily="2" charset="2"/>
              <a:buChar char="u"/>
            </a:pPr>
            <a:endParaRPr lang="en-US" sz="3200">
              <a:solidFill>
                <a:schemeClr val="bg1"/>
              </a:solidFill>
              <a:latin typeface="Tahoma" pitchFamily="34" charset="0"/>
              <a:cs typeface="PT Bold Heading" pitchFamily="2" charset="-78"/>
            </a:endParaRPr>
          </a:p>
        </p:txBody>
      </p:sp>
      <p:sp>
        <p:nvSpPr>
          <p:cNvPr id="6" name="Rectangle 12"/>
          <p:cNvSpPr>
            <a:spLocks noChangeArrowheads="1"/>
          </p:cNvSpPr>
          <p:nvPr/>
        </p:nvSpPr>
        <p:spPr bwMode="auto">
          <a:xfrm>
            <a:off x="3657600" y="2362200"/>
            <a:ext cx="5257800" cy="4191000"/>
          </a:xfrm>
          <a:prstGeom prst="rect">
            <a:avLst/>
          </a:prstGeom>
          <a:solidFill>
            <a:srgbClr val="FFC000"/>
          </a:solidFill>
          <a:ln w="9525">
            <a:noFill/>
            <a:miter lim="800000"/>
            <a:headEnd/>
            <a:tailEnd/>
          </a:ln>
        </p:spPr>
        <p:txBody>
          <a:bodyPr/>
          <a:lstStyle/>
          <a:p>
            <a:pPr marL="342900" indent="-342900" algn="r" rtl="1">
              <a:lnSpc>
                <a:spcPct val="200000"/>
              </a:lnSpc>
              <a:spcBef>
                <a:spcPct val="20000"/>
              </a:spcBef>
              <a:buClr>
                <a:srgbClr val="FF00FF"/>
              </a:buClr>
              <a:buSzPct val="75000"/>
              <a:buFont typeface="Wingdings" pitchFamily="2" charset="2"/>
              <a:buChar char="u"/>
            </a:pPr>
            <a:r>
              <a:rPr lang="ar-KW" sz="3200">
                <a:solidFill>
                  <a:schemeClr val="tx2"/>
                </a:solidFill>
                <a:latin typeface="Simplified Arabic" pitchFamily="18" charset="-78"/>
                <a:cs typeface="Simplified Arabic" pitchFamily="18" charset="-78"/>
              </a:rPr>
              <a:t> المواد الخام</a:t>
            </a:r>
            <a:endParaRPr lang="en-US" sz="3200">
              <a:solidFill>
                <a:schemeClr val="tx2"/>
              </a:solidFill>
              <a:latin typeface="Simplified Arabic" pitchFamily="18" charset="-78"/>
              <a:cs typeface="Simplified Arabic" pitchFamily="18" charset="-78"/>
            </a:endParaRPr>
          </a:p>
          <a:p>
            <a:pPr marL="342900" indent="-342900" algn="r" rtl="1">
              <a:lnSpc>
                <a:spcPct val="200000"/>
              </a:lnSpc>
              <a:spcBef>
                <a:spcPct val="20000"/>
              </a:spcBef>
              <a:buClr>
                <a:srgbClr val="FF00FF"/>
              </a:buClr>
              <a:buSzPct val="75000"/>
              <a:buFont typeface="Wingdings" pitchFamily="2" charset="2"/>
              <a:buChar char="u"/>
            </a:pPr>
            <a:r>
              <a:rPr lang="ar-KW" sz="3200">
                <a:solidFill>
                  <a:schemeClr val="tx2"/>
                </a:solidFill>
                <a:latin typeface="Simplified Arabic" pitchFamily="18" charset="-78"/>
                <a:cs typeface="Simplified Arabic" pitchFamily="18" charset="-78"/>
              </a:rPr>
              <a:t> العمليات الإنتاجية</a:t>
            </a:r>
            <a:endParaRPr lang="en-US" sz="3200">
              <a:solidFill>
                <a:schemeClr val="tx2"/>
              </a:solidFill>
              <a:latin typeface="Simplified Arabic" pitchFamily="18" charset="-78"/>
              <a:cs typeface="Simplified Arabic" pitchFamily="18" charset="-78"/>
            </a:endParaRPr>
          </a:p>
          <a:p>
            <a:pPr marL="342900" indent="-342900" algn="r" rtl="1">
              <a:lnSpc>
                <a:spcPct val="200000"/>
              </a:lnSpc>
              <a:spcBef>
                <a:spcPct val="20000"/>
              </a:spcBef>
              <a:buClr>
                <a:srgbClr val="FF00FF"/>
              </a:buClr>
              <a:buSzPct val="75000"/>
              <a:buFont typeface="Wingdings" pitchFamily="2" charset="2"/>
              <a:buChar char="u"/>
            </a:pPr>
            <a:r>
              <a:rPr lang="ar-KW" sz="3200">
                <a:solidFill>
                  <a:schemeClr val="tx2"/>
                </a:solidFill>
                <a:latin typeface="Simplified Arabic" pitchFamily="18" charset="-78"/>
                <a:cs typeface="Simplified Arabic" pitchFamily="18" charset="-78"/>
              </a:rPr>
              <a:t> بيئة العمليات </a:t>
            </a:r>
            <a:r>
              <a:rPr lang="en-US" sz="3200">
                <a:solidFill>
                  <a:srgbClr val="FF0000"/>
                </a:solidFill>
                <a:latin typeface="Simplified Arabic" pitchFamily="18" charset="-78"/>
                <a:cs typeface="Simplified Arabic" pitchFamily="18" charset="-78"/>
              </a:rPr>
              <a:t>&lt;</a:t>
            </a:r>
          </a:p>
          <a:p>
            <a:pPr marL="342900" indent="-342900" algn="r" rtl="1">
              <a:lnSpc>
                <a:spcPct val="200000"/>
              </a:lnSpc>
              <a:spcBef>
                <a:spcPct val="20000"/>
              </a:spcBef>
              <a:buClr>
                <a:srgbClr val="FF00FF"/>
              </a:buClr>
              <a:buSzPct val="75000"/>
              <a:buFont typeface="Wingdings" pitchFamily="2" charset="2"/>
              <a:buChar char="u"/>
            </a:pPr>
            <a:r>
              <a:rPr lang="ar-KW" sz="3200">
                <a:solidFill>
                  <a:schemeClr val="tx2"/>
                </a:solidFill>
                <a:latin typeface="Simplified Arabic" pitchFamily="18" charset="-78"/>
                <a:cs typeface="Simplified Arabic" pitchFamily="18" charset="-78"/>
              </a:rPr>
              <a:t> الأفراد</a:t>
            </a:r>
            <a:endParaRPr lang="en-US" sz="3200">
              <a:solidFill>
                <a:schemeClr val="tx2"/>
              </a:solidFill>
              <a:latin typeface="Simplified Arabic" pitchFamily="18" charset="-78"/>
              <a:cs typeface="Simplified Arabic" pitchFamily="18" charset="-78"/>
            </a:endParaRPr>
          </a:p>
        </p:txBody>
      </p:sp>
      <p:sp>
        <p:nvSpPr>
          <p:cNvPr id="21508" name="Rectangle 11"/>
          <p:cNvSpPr>
            <a:spLocks noChangeArrowheads="1"/>
          </p:cNvSpPr>
          <p:nvPr/>
        </p:nvSpPr>
        <p:spPr bwMode="auto">
          <a:xfrm>
            <a:off x="228600" y="228600"/>
            <a:ext cx="8686800" cy="76993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pPr>
            <a:r>
              <a:rPr lang="ar-KW" sz="3200">
                <a:solidFill>
                  <a:schemeClr val="bg1"/>
                </a:solidFill>
                <a:latin typeface="Simplified Arabic" pitchFamily="18" charset="-78"/>
                <a:cs typeface="Simplified Arabic" pitchFamily="18" charset="-78"/>
              </a:rPr>
              <a:t>متطلبات مشروع </a:t>
            </a:r>
            <a:r>
              <a:rPr lang="en-US" sz="3200">
                <a:solidFill>
                  <a:schemeClr val="bg1"/>
                </a:solidFill>
                <a:latin typeface="Tahoma" pitchFamily="34" charset="0"/>
                <a:cs typeface="PT Bold Heading" pitchFamily="2" charset="-78"/>
              </a:rPr>
              <a:t>NASA</a:t>
            </a:r>
            <a:r>
              <a:rPr lang="ar-KW" sz="3200">
                <a:solidFill>
                  <a:schemeClr val="bg1"/>
                </a:solidFill>
                <a:latin typeface="Tahoma" pitchFamily="34" charset="0"/>
                <a:cs typeface="PT Bold Heading"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728690" y="2338406"/>
            <a:ext cx="7772400" cy="1470025"/>
          </a:xfrm>
          <a:prstGeom prst="rect">
            <a:avLst/>
          </a:prstGeom>
          <a:solidFill>
            <a:srgbClr val="0070C0"/>
          </a:solidFill>
          <a:ln w="9525">
            <a:noFill/>
            <a:miter lim="800000"/>
            <a:headEnd/>
            <a:tailEnd/>
          </a:ln>
        </p:spPr>
        <p:txBody>
          <a:bodyPr/>
          <a:lstStyle/>
          <a:p>
            <a:pPr algn="ctr" rtl="1">
              <a:lnSpc>
                <a:spcPct val="150000"/>
              </a:lnSpc>
            </a:pPr>
            <a:r>
              <a:rPr lang="ar-KW" sz="2800" dirty="0">
                <a:solidFill>
                  <a:schemeClr val="bg1"/>
                </a:solidFill>
                <a:latin typeface="Simplified Arabic" pitchFamily="18" charset="-78"/>
                <a:cs typeface="Simplified Arabic" pitchFamily="18" charset="-78"/>
              </a:rPr>
              <a:t>مهارات التحكم بالنقاط الحرجة في صناعة الحلال وخدماته </a:t>
            </a:r>
            <a:endParaRPr lang="en-US" sz="2800" dirty="0">
              <a:solidFill>
                <a:schemeClr val="bg1"/>
              </a:solidFill>
              <a:latin typeface="Simplified Arabic" pitchFamily="18" charset="-78"/>
              <a:cs typeface="Simplified Arabic" pitchFamily="18" charset="-78"/>
            </a:endParaRPr>
          </a:p>
          <a:p>
            <a:pPr algn="ctr" rtl="1">
              <a:lnSpc>
                <a:spcPct val="150000"/>
              </a:lnSpc>
            </a:pPr>
            <a:r>
              <a:rPr lang="ar-KW" sz="2800" dirty="0">
                <a:solidFill>
                  <a:srgbClr val="FFFF00"/>
                </a:solidFill>
                <a:latin typeface="Simplified Arabic" pitchFamily="18" charset="-78"/>
                <a:cs typeface="Simplified Arabic" pitchFamily="18" charset="-78"/>
              </a:rPr>
              <a:t>أحد متطلبات مدقق قيادي حلال</a:t>
            </a:r>
            <a:endParaRPr lang="en-US" sz="2800" dirty="0">
              <a:solidFill>
                <a:schemeClr val="bg1"/>
              </a:solidFill>
              <a:latin typeface="Simplified Arabic" pitchFamily="18" charset="-78"/>
              <a:cs typeface="Simplified Arabic" pitchFamily="18" charset="-78"/>
            </a:endParaRPr>
          </a:p>
        </p:txBody>
      </p:sp>
      <p:sp>
        <p:nvSpPr>
          <p:cNvPr id="4099" name="Title 1"/>
          <p:cNvSpPr txBox="1">
            <a:spLocks/>
          </p:cNvSpPr>
          <p:nvPr/>
        </p:nvSpPr>
        <p:spPr bwMode="auto">
          <a:xfrm>
            <a:off x="728690" y="3862406"/>
            <a:ext cx="7772400" cy="2209800"/>
          </a:xfrm>
          <a:prstGeom prst="rect">
            <a:avLst/>
          </a:prstGeom>
          <a:solidFill>
            <a:srgbClr val="00B050"/>
          </a:solidFill>
          <a:ln w="9525">
            <a:noFill/>
            <a:miter lim="800000"/>
            <a:headEnd/>
            <a:tailEnd/>
          </a:ln>
        </p:spPr>
        <p:txBody>
          <a:bodyPr/>
          <a:lstStyle/>
          <a:p>
            <a:pPr algn="ctr" rtl="1">
              <a:lnSpc>
                <a:spcPct val="150000"/>
              </a:lnSpc>
            </a:pPr>
            <a:r>
              <a:rPr lang="ar-KW" sz="2800">
                <a:solidFill>
                  <a:schemeClr val="bg1"/>
                </a:solidFill>
                <a:cs typeface="Simplified Arabic" pitchFamily="18" charset="-78"/>
              </a:rPr>
              <a:t>نظام تحليل مكامن الحلال الحرجة والتحكم بها في صناعة الحلال وخدماته</a:t>
            </a:r>
          </a:p>
          <a:p>
            <a:pPr algn="ctr" rtl="1">
              <a:lnSpc>
                <a:spcPct val="150000"/>
              </a:lnSpc>
            </a:pPr>
            <a:r>
              <a:rPr lang="ar-KW" sz="2800">
                <a:solidFill>
                  <a:schemeClr val="bg1"/>
                </a:solidFill>
                <a:cs typeface="Simplified Arabic" pitchFamily="18" charset="-78"/>
              </a:rPr>
              <a:t>(مقدمة وتطبيقات)</a:t>
            </a:r>
          </a:p>
        </p:txBody>
      </p:sp>
      <p:pic>
        <p:nvPicPr>
          <p:cNvPr id="4100" name="Picture 5" descr="http://4.bp.blogspot.com/_oejkmVXrkYA/SbzR_WkoqlI/AAAAAAAAACw/ZBC4SpBxKRA/s1600-R/bism.gif"/>
          <p:cNvPicPr>
            <a:picLocks noChangeAspect="1" noChangeArrowheads="1"/>
          </p:cNvPicPr>
          <p:nvPr/>
        </p:nvPicPr>
        <p:blipFill>
          <a:blip r:embed="rId2"/>
          <a:srcRect/>
          <a:stretch>
            <a:fillRect/>
          </a:stretch>
        </p:blipFill>
        <p:spPr bwMode="auto">
          <a:xfrm>
            <a:off x="3700490" y="433406"/>
            <a:ext cx="1316038" cy="17526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22563" y="600075"/>
            <a:ext cx="3894137" cy="815975"/>
          </a:xfrm>
          <a:prstGeom prst="rect">
            <a:avLst/>
          </a:prstGeom>
          <a:solidFill>
            <a:srgbClr val="FFC000"/>
          </a:solidFill>
          <a:ln w="50800" cap="flat">
            <a:solidFill>
              <a:schemeClr val="tx1"/>
            </a:solidFill>
            <a:miter lim="800000"/>
            <a:headEnd/>
            <a:tailEnd/>
          </a:ln>
        </p:spPr>
        <p:txBody>
          <a:bodyPr wrap="none" lIns="381000" tIns="190500" rIns="381000" bIns="190500" anchor="b">
            <a:spAutoFit/>
          </a:bodyPr>
          <a:lstStyle/>
          <a:p>
            <a:pPr algn="ctr" rtl="1" eaLnBrk="0" hangingPunct="0">
              <a:spcBef>
                <a:spcPts val="200"/>
              </a:spcBef>
              <a:defRPr/>
            </a:pPr>
            <a:r>
              <a:rPr lang="ar-KW" sz="2800" kern="0" dirty="0">
                <a:solidFill>
                  <a:schemeClr val="tx2"/>
                </a:solidFill>
                <a:latin typeface="Simplified Arabic" pitchFamily="18" charset="-78"/>
                <a:cs typeface="Simplified Arabic" pitchFamily="18" charset="-78"/>
                <a:sym typeface="Helvetica Neue Light" pitchFamily="-112" charset="0"/>
              </a:rPr>
              <a:t>أهداف تطبيق نظام الهاسب</a:t>
            </a:r>
          </a:p>
        </p:txBody>
      </p:sp>
      <p:sp>
        <p:nvSpPr>
          <p:cNvPr id="7" name="Rectangle 6"/>
          <p:cNvSpPr>
            <a:spLocks noChangeArrowheads="1"/>
          </p:cNvSpPr>
          <p:nvPr/>
        </p:nvSpPr>
        <p:spPr bwMode="auto">
          <a:xfrm>
            <a:off x="152400" y="2833688"/>
            <a:ext cx="1981200" cy="19812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a:lnSpc>
                <a:spcPct val="150000"/>
              </a:lnSpc>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خفض تكاليف </a:t>
            </a:r>
          </a:p>
          <a:p>
            <a:pPr algn="ctr" rtl="1">
              <a:lnSpc>
                <a:spcPct val="150000"/>
              </a:lnSpc>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تحليل الأغذية</a:t>
            </a:r>
          </a:p>
        </p:txBody>
      </p:sp>
      <p:sp>
        <p:nvSpPr>
          <p:cNvPr id="9" name="AutoShape 3"/>
          <p:cNvSpPr>
            <a:spLocks noChangeArrowheads="1"/>
          </p:cNvSpPr>
          <p:nvPr/>
        </p:nvSpPr>
        <p:spPr bwMode="auto">
          <a:xfrm>
            <a:off x="2286000" y="2528888"/>
            <a:ext cx="4572000" cy="2133600"/>
          </a:xfrm>
          <a:prstGeom prst="diamond">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defTabSz="762000">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رفع كفاءة </a:t>
            </a:r>
          </a:p>
          <a:p>
            <a:pPr algn="ctr" defTabSz="762000">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نظام التأكيد</a:t>
            </a:r>
            <a:endParaRPr lang="en-US" sz="2800" dirty="0">
              <a:solidFill>
                <a:schemeClr val="tx2"/>
              </a:solidFill>
              <a:effectLst>
                <a:outerShdw blurRad="38100" dist="38100" dir="2700000" algn="tl">
                  <a:srgbClr val="FFFFFF"/>
                </a:outerShdw>
              </a:effectLst>
              <a:latin typeface="Simplified Arabic" pitchFamily="18" charset="-78"/>
              <a:cs typeface="Simplified Arabic" pitchFamily="18" charset="-78"/>
            </a:endParaRPr>
          </a:p>
          <a:p>
            <a:pPr algn="ctr" defTabSz="762000">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 على الجودة</a:t>
            </a:r>
          </a:p>
        </p:txBody>
      </p:sp>
      <p:sp>
        <p:nvSpPr>
          <p:cNvPr id="11" name="Rectangle 10"/>
          <p:cNvSpPr>
            <a:spLocks noChangeArrowheads="1"/>
          </p:cNvSpPr>
          <p:nvPr/>
        </p:nvSpPr>
        <p:spPr bwMode="auto">
          <a:xfrm>
            <a:off x="7010400" y="2833688"/>
            <a:ext cx="1981200" cy="19812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defTabSz="762000">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خفض الفاقد </a:t>
            </a:r>
          </a:p>
          <a:p>
            <a:pPr algn="ctr" defTabSz="762000">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نتيجة </a:t>
            </a:r>
            <a:endParaRPr lang="en-US" sz="2800" dirty="0">
              <a:solidFill>
                <a:schemeClr val="tx2"/>
              </a:solidFill>
              <a:effectLst>
                <a:outerShdw blurRad="38100" dist="38100" dir="2700000" algn="tl">
                  <a:srgbClr val="FFFFFF"/>
                </a:outerShdw>
              </a:effectLst>
              <a:latin typeface="Simplified Arabic" pitchFamily="18" charset="-78"/>
              <a:cs typeface="Simplified Arabic" pitchFamily="18" charset="-78"/>
            </a:endParaRPr>
          </a:p>
          <a:p>
            <a:pPr algn="ctr" defTabSz="762000" rtl="1">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استرجاع المنتج</a:t>
            </a:r>
          </a:p>
        </p:txBody>
      </p:sp>
      <p:sp>
        <p:nvSpPr>
          <p:cNvPr id="13" name="Rectangle 12"/>
          <p:cNvSpPr>
            <a:spLocks noChangeArrowheads="1"/>
          </p:cNvSpPr>
          <p:nvPr/>
        </p:nvSpPr>
        <p:spPr bwMode="auto">
          <a:xfrm>
            <a:off x="2057400" y="1524000"/>
            <a:ext cx="5029200" cy="7620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defTabSz="762000" rtl="1">
              <a:lnSpc>
                <a:spcPct val="150000"/>
              </a:lnSpc>
              <a:spcBef>
                <a:spcPct val="20000"/>
              </a:spcBef>
              <a:defRPr/>
            </a:pPr>
            <a:r>
              <a:rPr lang="ar-KW" sz="2800" dirty="0">
                <a:solidFill>
                  <a:schemeClr val="tx2"/>
                </a:solidFill>
                <a:effectLst>
                  <a:outerShdw blurRad="38100" dist="38100" dir="2700000" algn="tl">
                    <a:srgbClr val="FFFFFF"/>
                  </a:outerShdw>
                </a:effectLst>
                <a:latin typeface="Simplified Arabic" pitchFamily="18" charset="-78"/>
                <a:cs typeface="Simplified Arabic" pitchFamily="18" charset="-78"/>
              </a:rPr>
              <a:t>الحماية من الأمراض الناشئة عن الغذاء</a:t>
            </a:r>
          </a:p>
        </p:txBody>
      </p:sp>
      <p:sp>
        <p:nvSpPr>
          <p:cNvPr id="14" name="Rectangle 13"/>
          <p:cNvSpPr>
            <a:spLocks noChangeArrowheads="1"/>
          </p:cNvSpPr>
          <p:nvPr/>
        </p:nvSpPr>
        <p:spPr bwMode="auto">
          <a:xfrm>
            <a:off x="2057400" y="5334000"/>
            <a:ext cx="5029200" cy="7620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defTabSz="762000" rtl="1">
              <a:spcBef>
                <a:spcPct val="20000"/>
              </a:spcBef>
              <a:defRPr/>
            </a:pPr>
            <a:r>
              <a:rPr lang="ar-KW" sz="3200" dirty="0">
                <a:solidFill>
                  <a:schemeClr val="tx2"/>
                </a:solidFill>
                <a:effectLst>
                  <a:outerShdw blurRad="38100" dist="38100" dir="2700000" algn="tl">
                    <a:srgbClr val="FFFFFF"/>
                  </a:outerShdw>
                </a:effectLst>
                <a:latin typeface="Simplified Arabic" pitchFamily="18" charset="-78"/>
                <a:cs typeface="Simplified Arabic" pitchFamily="18" charset="-78"/>
              </a:rPr>
              <a:t>حماية السمعة</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p:cNvSpPr>
            <a:spLocks noChangeArrowheads="1"/>
          </p:cNvSpPr>
          <p:nvPr/>
        </p:nvSpPr>
        <p:spPr bwMode="auto">
          <a:xfrm>
            <a:off x="152400" y="1295400"/>
            <a:ext cx="8763000" cy="4278313"/>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indent="87313" algn="just" defTabSz="233363" rtl="1">
              <a:lnSpc>
                <a:spcPct val="200000"/>
              </a:lnSpc>
              <a:spcBef>
                <a:spcPts val="600"/>
              </a:spcBef>
            </a:pPr>
            <a:r>
              <a:rPr lang="ar-KW" altLang="en-US" sz="3200">
                <a:solidFill>
                  <a:schemeClr val="bg1"/>
                </a:solidFill>
                <a:latin typeface="Bookman Old Style" pitchFamily="18" charset="0"/>
                <a:cs typeface="Simplified Arabic" pitchFamily="18" charset="-78"/>
              </a:rPr>
              <a:t>هو </a:t>
            </a:r>
            <a:r>
              <a:rPr lang="ar-SA" altLang="en-US" sz="3200">
                <a:solidFill>
                  <a:schemeClr val="bg1"/>
                </a:solidFill>
                <a:latin typeface="Bookman Old Style" pitchFamily="18" charset="0"/>
                <a:cs typeface="Simplified Arabic" pitchFamily="18" charset="-78"/>
              </a:rPr>
              <a:t>نظام متكامل تستعمل فيه</a:t>
            </a:r>
            <a:r>
              <a:rPr lang="en-US" altLang="en-US" sz="4400">
                <a:solidFill>
                  <a:srgbClr val="FF0000"/>
                </a:solidFill>
                <a:latin typeface="Bookman Old Style" pitchFamily="18" charset="0"/>
                <a:cs typeface="Simplified Arabic" pitchFamily="18" charset="-78"/>
              </a:rPr>
              <a:t>7</a:t>
            </a:r>
            <a:r>
              <a:rPr lang="en-US" altLang="en-US" sz="3200">
                <a:solidFill>
                  <a:schemeClr val="bg1"/>
                </a:solidFill>
                <a:latin typeface="Bookman Old Style" pitchFamily="18" charset="0"/>
                <a:cs typeface="Simplified Arabic" pitchFamily="18" charset="-78"/>
              </a:rPr>
              <a:t> </a:t>
            </a:r>
            <a:r>
              <a:rPr lang="ar-KW" altLang="en-US" sz="3200">
                <a:solidFill>
                  <a:schemeClr val="bg1"/>
                </a:solidFill>
                <a:latin typeface="Bookman Old Style" pitchFamily="18" charset="0"/>
                <a:cs typeface="Simplified Arabic" pitchFamily="18" charset="-78"/>
              </a:rPr>
              <a:t> </a:t>
            </a:r>
            <a:r>
              <a:rPr lang="ar-SA" altLang="en-US" sz="3200">
                <a:solidFill>
                  <a:schemeClr val="bg1"/>
                </a:solidFill>
                <a:latin typeface="Bookman Old Style" pitchFamily="18" charset="0"/>
                <a:cs typeface="Simplified Arabic" pitchFamily="18" charset="-78"/>
              </a:rPr>
              <a:t>أسس لتحليل أية عملية غذائية مع تحديد مكامن الخطورة المحتملة بصورها الثلاث (ميكروبية، كيميائية، أو طبيعية) في مختلف مراحل التصنيع وبتطبيق إجراءات التحكم والرقابة قليلة الكلفة من أجل سلامة وصحة الغذاء</a:t>
            </a:r>
          </a:p>
        </p:txBody>
      </p:sp>
      <p:sp>
        <p:nvSpPr>
          <p:cNvPr id="23555" name="Rectangle 11"/>
          <p:cNvSpPr>
            <a:spLocks noChangeArrowheads="1"/>
          </p:cNvSpPr>
          <p:nvPr/>
        </p:nvSpPr>
        <p:spPr bwMode="auto">
          <a:xfrm>
            <a:off x="228600" y="228600"/>
            <a:ext cx="8686800" cy="76993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indent="317500" algn="r" rtl="1" eaLnBrk="0" hangingPunct="0">
              <a:lnSpc>
                <a:spcPct val="150000"/>
              </a:lnSpc>
              <a:tabLst>
                <a:tab pos="363538" algn="r"/>
              </a:tabLst>
            </a:pPr>
            <a:r>
              <a:rPr lang="ar-SA" altLang="en-US" sz="3200">
                <a:solidFill>
                  <a:schemeClr val="bg1"/>
                </a:solidFill>
                <a:latin typeface="Simplified Arabic" pitchFamily="18" charset="-78"/>
                <a:cs typeface="Simplified Arabic" pitchFamily="18" charset="-78"/>
              </a:rPr>
              <a:t>تعريف الهاسب</a:t>
            </a:r>
            <a:r>
              <a:rPr lang="en-US" altLang="en-US" sz="3200">
                <a:solidFill>
                  <a:schemeClr val="bg1"/>
                </a:solidFill>
                <a:latin typeface="Simplified Arabic" pitchFamily="18" charset="-78"/>
                <a:cs typeface="Simplified Arabic" pitchFamily="18" charset="-78"/>
              </a:rPr>
              <a:t>:</a:t>
            </a:r>
            <a:r>
              <a:rPr lang="en-US" altLang="zh-CN" sz="3200">
                <a:solidFill>
                  <a:srgbClr val="00B0F0"/>
                </a:solidFill>
                <a:latin typeface="Times New Roman" pitchFamily="18" charset="0"/>
                <a:ea typeface="SimSun" pitchFamily="2" charset="-122"/>
                <a:cs typeface="Times New Roman" pitchFamily="18" charset="0"/>
              </a:rPr>
              <a:t>HACCP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152400" y="304800"/>
            <a:ext cx="8610600" cy="237013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indent="87313" algn="just" defTabSz="233363" rtl="1">
              <a:lnSpc>
                <a:spcPct val="250000"/>
              </a:lnSpc>
              <a:spcBef>
                <a:spcPts val="600"/>
              </a:spcBef>
            </a:pPr>
            <a:r>
              <a:rPr lang="ar-KW" altLang="en-US" sz="3200">
                <a:solidFill>
                  <a:schemeClr val="bg1"/>
                </a:solidFill>
                <a:latin typeface="Simplified Arabic" pitchFamily="18" charset="-78"/>
                <a:cs typeface="Simplified Arabic" pitchFamily="18" charset="-78"/>
              </a:rPr>
              <a:t>ومنذ تأسيسه لفت إنتباه علماء المسلمين إلى أهمية إدخال خطر رابع ذو طابع ديني هو:</a:t>
            </a:r>
            <a:endParaRPr lang="ar-SA" altLang="en-US" sz="3200">
              <a:solidFill>
                <a:schemeClr val="bg1"/>
              </a:solidFill>
              <a:latin typeface="Simplified Arabic" pitchFamily="18" charset="-78"/>
              <a:cs typeface="Simplified Arabic" pitchFamily="18" charset="-78"/>
            </a:endParaRPr>
          </a:p>
        </p:txBody>
      </p:sp>
      <p:sp>
        <p:nvSpPr>
          <p:cNvPr id="8" name="Rectangle 11"/>
          <p:cNvSpPr>
            <a:spLocks noChangeArrowheads="1"/>
          </p:cNvSpPr>
          <p:nvPr/>
        </p:nvSpPr>
        <p:spPr bwMode="auto">
          <a:xfrm>
            <a:off x="152400" y="2971800"/>
            <a:ext cx="8610600" cy="237013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indent="87313" algn="just" defTabSz="233363" rtl="1">
              <a:lnSpc>
                <a:spcPct val="250000"/>
              </a:lnSpc>
              <a:spcBef>
                <a:spcPts val="600"/>
              </a:spcBef>
            </a:pPr>
            <a:r>
              <a:rPr lang="ar-KW" altLang="en-US" sz="3200">
                <a:solidFill>
                  <a:schemeClr val="bg1"/>
                </a:solidFill>
                <a:latin typeface="Bookman Old Style" pitchFamily="18" charset="0"/>
                <a:cs typeface="Simplified Arabic" pitchFamily="18" charset="-78"/>
              </a:rPr>
              <a:t>خطر إتباع أساليب تصنيع </a:t>
            </a:r>
            <a:r>
              <a:rPr lang="ar-KW" altLang="zh-CN" sz="3200">
                <a:solidFill>
                  <a:schemeClr val="bg1"/>
                </a:solidFill>
                <a:latin typeface="Simplified Arabic" pitchFamily="18" charset="-78"/>
                <a:cs typeface="Simplified Arabic" pitchFamily="18" charset="-78"/>
              </a:rPr>
              <a:t>تتعارض مع متطلبات الحلال</a:t>
            </a:r>
            <a:r>
              <a:rPr lang="ar-KW" altLang="en-US" sz="3200">
                <a:solidFill>
                  <a:schemeClr val="bg1"/>
                </a:solidFill>
                <a:latin typeface="Bookman Old Style" pitchFamily="18" charset="0"/>
                <a:cs typeface="Simplified Arabic" pitchFamily="18" charset="-78"/>
              </a:rPr>
              <a:t>، أو تواجد مواد نجسة، أو مشبوه، أو مكروهة، أو غير طيبة.</a:t>
            </a:r>
            <a:endParaRPr lang="ar-SA" altLang="en-US" sz="3200">
              <a:solidFill>
                <a:schemeClr val="bg1"/>
              </a:solidFill>
              <a:latin typeface="Bookman Old Style" pitchFamily="18" charset="0"/>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ChangeArrowheads="1"/>
          </p:cNvSpPr>
          <p:nvPr/>
        </p:nvSpPr>
        <p:spPr bwMode="auto">
          <a:xfrm>
            <a:off x="228600" y="1384300"/>
            <a:ext cx="8610600" cy="3425825"/>
          </a:xfrm>
          <a:prstGeom prst="rect">
            <a:avLst/>
          </a:prstGeom>
          <a:noFill/>
          <a:ln w="50800">
            <a:solidFill>
              <a:schemeClr val="accent1"/>
            </a:solidFill>
            <a:miter lim="800000"/>
            <a:headEnd/>
            <a:tailEnd/>
          </a:ln>
          <a:effectLst>
            <a:prstShdw prst="shdw17" dist="17961" dir="2700000">
              <a:schemeClr val="tx2">
                <a:gamma/>
                <a:shade val="60000"/>
                <a:invGamma/>
                <a:alpha val="50000"/>
              </a:schemeClr>
            </a:prstShdw>
          </a:effectLst>
        </p:spPr>
        <p:txBody>
          <a:bodyPr lIns="381000" tIns="190500" rIns="381000" bIns="190500" anchor="ctr" anchorCtr="1">
            <a:spAutoFit/>
          </a:bodyPr>
          <a:lstStyle/>
          <a:p>
            <a:pPr indent="87313" algn="just" defTabSz="233363" rtl="1">
              <a:lnSpc>
                <a:spcPts val="13000"/>
              </a:lnSpc>
              <a:spcBef>
                <a:spcPts val="600"/>
              </a:spcBef>
              <a:defRPr/>
            </a:pPr>
            <a:r>
              <a:rPr lang="ar-SA" altLang="en-US" sz="3200" dirty="0">
                <a:solidFill>
                  <a:schemeClr val="tx2"/>
                </a:solidFill>
                <a:latin typeface="Simplified Arabic" pitchFamily="18" charset="-78"/>
                <a:cs typeface="Simplified Arabic" pitchFamily="18" charset="-78"/>
              </a:rPr>
              <a:t>أهمية تقييم البرامج الأولية مع تنفيذها على وجه مقبول قبل تأسيسه في المنشأة الغذائية </a:t>
            </a:r>
            <a:endParaRPr lang="en-US" altLang="en-US" sz="3200" dirty="0">
              <a:solidFill>
                <a:schemeClr val="tx2"/>
              </a:solidFill>
              <a:latin typeface="Simplified Arabic" pitchFamily="18" charset="-78"/>
              <a:cs typeface="Simplified Arabic" pitchFamily="18" charset="-78"/>
            </a:endParaRPr>
          </a:p>
        </p:txBody>
      </p:sp>
      <p:sp>
        <p:nvSpPr>
          <p:cNvPr id="25603" name="Rectangle 11"/>
          <p:cNvSpPr>
            <a:spLocks noChangeArrowheads="1"/>
          </p:cNvSpPr>
          <p:nvPr/>
        </p:nvSpPr>
        <p:spPr bwMode="auto">
          <a:xfrm>
            <a:off x="228600" y="228600"/>
            <a:ext cx="8686800" cy="76993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ct val="50000"/>
              </a:spcBef>
            </a:pPr>
            <a:r>
              <a:rPr lang="ar-KW" altLang="en-US" sz="3200">
                <a:solidFill>
                  <a:schemeClr val="tx2"/>
                </a:solidFill>
                <a:latin typeface="Simplified Arabic" pitchFamily="18" charset="-78"/>
                <a:cs typeface="Simplified Arabic" pitchFamily="18" charset="-78"/>
              </a:rPr>
              <a:t>و</a:t>
            </a:r>
            <a:r>
              <a:rPr lang="ar-SA" altLang="en-US" sz="3200">
                <a:solidFill>
                  <a:schemeClr val="tx2"/>
                </a:solidFill>
                <a:latin typeface="Simplified Arabic" pitchFamily="18" charset="-78"/>
                <a:cs typeface="Simplified Arabic" pitchFamily="18" charset="-78"/>
              </a:rPr>
              <a:t>يشدد</a:t>
            </a:r>
            <a:r>
              <a:rPr lang="en-US" altLang="en-US" sz="3200">
                <a:solidFill>
                  <a:schemeClr val="tx2"/>
                </a:solidFill>
                <a:latin typeface="Simplified Arabic" pitchFamily="18" charset="-78"/>
                <a:cs typeface="Simplified Arabic" pitchFamily="18" charset="-78"/>
              </a:rPr>
              <a:t> </a:t>
            </a:r>
            <a:r>
              <a:rPr lang="ar-SA" altLang="en-US" sz="3200">
                <a:solidFill>
                  <a:schemeClr val="tx2"/>
                </a:solidFill>
                <a:latin typeface="Simplified Arabic" pitchFamily="18" charset="-78"/>
                <a:cs typeface="Simplified Arabic" pitchFamily="18" charset="-78"/>
              </a:rPr>
              <a:t>نظام</a:t>
            </a:r>
            <a:r>
              <a:rPr lang="ar-KW" altLang="en-US" sz="3200">
                <a:solidFill>
                  <a:schemeClr val="tx2"/>
                </a:solidFill>
                <a:latin typeface="Simplified Arabic" pitchFamily="18" charset="-78"/>
                <a:cs typeface="Simplified Arabic" pitchFamily="18" charset="-78"/>
              </a:rPr>
              <a:t> الهاسب </a:t>
            </a:r>
            <a:r>
              <a:rPr lang="ar-SA" altLang="en-US" sz="3200">
                <a:solidFill>
                  <a:schemeClr val="tx2"/>
                </a:solidFill>
                <a:latin typeface="Simplified Arabic" pitchFamily="18" charset="-78"/>
                <a:cs typeface="Simplified Arabic" pitchFamily="18" charset="-78"/>
              </a:rPr>
              <a:t>على</a:t>
            </a:r>
            <a:r>
              <a:rPr lang="en-US" altLang="en-US" sz="3200">
                <a:solidFill>
                  <a:schemeClr val="tx2"/>
                </a:solidFill>
                <a:latin typeface="Simplified Arabic" pitchFamily="18" charset="-78"/>
                <a:cs typeface="Simplified Arabic" pitchFamily="18" charset="-78"/>
              </a:rPr>
              <a:t>:</a:t>
            </a:r>
            <a:r>
              <a:rPr lang="ar-SA" altLang="en-US" sz="3200">
                <a:solidFill>
                  <a:schemeClr val="tx2"/>
                </a:solidFill>
                <a:latin typeface="Simplified Arabic" pitchFamily="18" charset="-78"/>
                <a:cs typeface="Simplified Arabic" pitchFamily="18" charset="-78"/>
              </a:rPr>
              <a:t>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44183" r="2660"/>
          <a:stretch>
            <a:fillRect/>
          </a:stretch>
        </p:blipFill>
        <p:spPr bwMode="auto">
          <a:xfrm>
            <a:off x="6858000" y="152400"/>
            <a:ext cx="2120900" cy="6553200"/>
          </a:xfrm>
          <a:prstGeom prst="rect">
            <a:avLst/>
          </a:prstGeom>
          <a:noFill/>
          <a:ln w="12700">
            <a:noFill/>
            <a:miter lim="800000"/>
            <a:headEnd/>
            <a:tailEnd/>
          </a:ln>
        </p:spPr>
      </p:pic>
      <p:sp>
        <p:nvSpPr>
          <p:cNvPr id="11" name="Rectangle 2"/>
          <p:cNvSpPr txBox="1">
            <a:spLocks noChangeArrowheads="1"/>
          </p:cNvSpPr>
          <p:nvPr/>
        </p:nvSpPr>
        <p:spPr bwMode="auto">
          <a:xfrm>
            <a:off x="152400" y="1905000"/>
            <a:ext cx="6477000" cy="762000"/>
          </a:xfrm>
          <a:prstGeom prst="rect">
            <a:avLst/>
          </a:prstGeom>
          <a:solidFill>
            <a:srgbClr val="FFC000"/>
          </a:solidFill>
          <a:ln w="12700">
            <a:noFill/>
            <a:miter lim="800000"/>
            <a:headEnd/>
            <a:tailEnd/>
          </a:ln>
        </p:spPr>
        <p:txBody>
          <a:bodyPr lIns="50800" tIns="50800" rIns="50800" bIns="50800"/>
          <a:lstStyle/>
          <a:p>
            <a:pPr algn="just" rtl="1">
              <a:spcBef>
                <a:spcPts val="800"/>
              </a:spcBef>
              <a:tabLst>
                <a:tab pos="736600" algn="l"/>
              </a:tabLst>
              <a:defRPr/>
            </a:pPr>
            <a:r>
              <a:rPr lang="ar-KW" sz="2800" kern="0" dirty="0">
                <a:solidFill>
                  <a:srgbClr val="FFFFFF"/>
                </a:solidFill>
                <a:latin typeface="Simplified Arabic" pitchFamily="18" charset="-78"/>
                <a:cs typeface="Simplified Arabic" pitchFamily="18" charset="-78"/>
              </a:rPr>
              <a:t>هي برامج وضعت من أجل إدارة نظم السلامة الغذائية</a:t>
            </a:r>
            <a:endParaRPr lang="en-US" sz="2800" b="0" kern="0" dirty="0">
              <a:latin typeface="+mn-lt"/>
              <a:cs typeface="Arial" pitchFamily="34" charset="0"/>
            </a:endParaRPr>
          </a:p>
        </p:txBody>
      </p:sp>
      <p:sp>
        <p:nvSpPr>
          <p:cNvPr id="12" name="Rectangle 2"/>
          <p:cNvSpPr txBox="1">
            <a:spLocks noChangeArrowheads="1"/>
          </p:cNvSpPr>
          <p:nvPr/>
        </p:nvSpPr>
        <p:spPr bwMode="auto">
          <a:xfrm>
            <a:off x="152400" y="3035300"/>
            <a:ext cx="6477000" cy="927100"/>
          </a:xfrm>
          <a:prstGeom prst="rect">
            <a:avLst/>
          </a:prstGeom>
          <a:solidFill>
            <a:srgbClr val="FFC000"/>
          </a:solidFill>
          <a:ln w="12700">
            <a:noFill/>
            <a:miter lim="800000"/>
            <a:headEnd/>
            <a:tailEnd/>
          </a:ln>
        </p:spPr>
        <p:txBody>
          <a:bodyPr lIns="50800" tIns="50800" rIns="50800" bIns="50800"/>
          <a:lstStyle/>
          <a:p>
            <a:pPr algn="just" rtl="1">
              <a:spcBef>
                <a:spcPts val="800"/>
              </a:spcBef>
              <a:tabLst>
                <a:tab pos="736600" algn="l"/>
              </a:tabLst>
              <a:defRPr/>
            </a:pPr>
            <a:r>
              <a:rPr lang="ar-KW" sz="3600" kern="0" dirty="0">
                <a:solidFill>
                  <a:srgbClr val="FFFFFF"/>
                </a:solidFill>
                <a:latin typeface="Arial" pitchFamily="34" charset="0"/>
                <a:cs typeface="Simplified Arabic" pitchFamily="2" charset="-78"/>
              </a:rPr>
              <a:t>وهو الجانب الطيب من الحلال</a:t>
            </a:r>
            <a:endParaRPr lang="en-US" sz="3600" kern="0" dirty="0">
              <a:solidFill>
                <a:srgbClr val="FFFFFF"/>
              </a:solidFill>
              <a:latin typeface="Arial" pitchFamily="34" charset="0"/>
              <a:cs typeface="Arial" pitchFamily="34" charset="0"/>
            </a:endParaRPr>
          </a:p>
        </p:txBody>
      </p:sp>
      <p:sp>
        <p:nvSpPr>
          <p:cNvPr id="13" name="Rectangle 5"/>
          <p:cNvSpPr/>
          <p:nvPr/>
        </p:nvSpPr>
        <p:spPr>
          <a:xfrm>
            <a:off x="76200" y="533400"/>
            <a:ext cx="6629400" cy="708025"/>
          </a:xfrm>
          <a:prstGeom prst="rect">
            <a:avLst/>
          </a:prstGeom>
          <a:solidFill>
            <a:srgbClr val="F79646"/>
          </a:solidFill>
          <a:ln w="9528">
            <a:solidFill>
              <a:srgbClr val="FFFFFF"/>
            </a:solid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ar-SA" altLang="en-US" sz="4000" b="0" kern="0" dirty="0">
                <a:solidFill>
                  <a:schemeClr val="bg1"/>
                </a:solidFill>
                <a:latin typeface="Arial" pitchFamily="34" charset="0"/>
                <a:cs typeface="Simplified Arabic" pitchFamily="18" charset="-78"/>
              </a:rPr>
              <a:t>البرامج الأولية</a:t>
            </a:r>
            <a:endParaRPr lang="en-US" sz="4000" b="0" kern="0" dirty="0">
              <a:solidFill>
                <a:srgbClr val="FFFFFF"/>
              </a:solidFill>
              <a:latin typeface="Times New Roman" pitchFamily="18"/>
              <a:cs typeface="Times New Roman" pitchFamily="1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152400" y="268288"/>
            <a:ext cx="8686800" cy="646112"/>
          </a:xfrm>
          <a:prstGeom prst="rect">
            <a:avLst/>
          </a:prstGeom>
          <a:solidFill>
            <a:srgbClr val="FFC000"/>
          </a:solidFill>
          <a:ln>
            <a:noFill/>
            <a:prstDash val="solid"/>
          </a:ln>
          <a:effectLst>
            <a:outerShdw dist="27944" dir="5400000" algn="tl">
              <a:srgbClr val="000000">
                <a:alpha val="32000"/>
              </a:srgbClr>
            </a:outerShdw>
          </a:effectLst>
        </p:spPr>
        <p:txBody>
          <a:bodyPr>
            <a:spAutoFit/>
          </a:bodyPr>
          <a:lstStyle/>
          <a:p>
            <a:pPr algn="just" rtl="1" fontAlgn="auto">
              <a:spcBef>
                <a:spcPts val="0"/>
              </a:spcBef>
              <a:spcAft>
                <a:spcPts val="0"/>
              </a:spcAft>
              <a:defRPr sz="1800" b="0" i="0" u="none" strike="noStrike" kern="0" cap="none" spc="0" baseline="0">
                <a:solidFill>
                  <a:srgbClr val="000000"/>
                </a:solidFill>
                <a:uFillTx/>
              </a:defRPr>
            </a:pPr>
            <a:r>
              <a:rPr lang="ar-KW" sz="3200" b="0" kern="0" dirty="0">
                <a:solidFill>
                  <a:schemeClr val="bg1"/>
                </a:solidFill>
                <a:latin typeface="Simplified Arabic" pitchFamily="18" charset="-78"/>
                <a:cs typeface="Simplified Arabic" pitchFamily="18" charset="-78"/>
              </a:rPr>
              <a:t>تعريف </a:t>
            </a:r>
            <a:r>
              <a:rPr lang="ar-SA" altLang="en-US" sz="3600" b="0" kern="0" dirty="0">
                <a:solidFill>
                  <a:schemeClr val="bg1"/>
                </a:solidFill>
                <a:latin typeface="Simplified Arabic" pitchFamily="18" charset="-78"/>
                <a:cs typeface="Simplified Arabic" pitchFamily="18" charset="-78"/>
              </a:rPr>
              <a:t>البرامج الأولية</a:t>
            </a:r>
            <a:r>
              <a:rPr lang="ar-KW" altLang="en-US" sz="3600" b="0" kern="0" dirty="0">
                <a:solidFill>
                  <a:schemeClr val="bg1"/>
                </a:solidFill>
                <a:latin typeface="Simplified Arabic" pitchFamily="18" charset="-78"/>
                <a:cs typeface="Simplified Arabic" pitchFamily="18" charset="-78"/>
              </a:rPr>
              <a:t>:</a:t>
            </a:r>
            <a:endParaRPr lang="en-US" sz="3600" b="0" kern="0" dirty="0">
              <a:solidFill>
                <a:schemeClr val="bg1"/>
              </a:solidFill>
              <a:latin typeface="Simplified Arabic" pitchFamily="18" charset="-78"/>
              <a:cs typeface="Simplified Arabic" pitchFamily="18" charset="-78"/>
            </a:endParaRPr>
          </a:p>
        </p:txBody>
      </p:sp>
      <p:sp>
        <p:nvSpPr>
          <p:cNvPr id="6" name="Rectangle 11"/>
          <p:cNvSpPr>
            <a:spLocks noChangeArrowheads="1"/>
          </p:cNvSpPr>
          <p:nvPr/>
        </p:nvSpPr>
        <p:spPr bwMode="auto">
          <a:xfrm>
            <a:off x="152400" y="3886200"/>
            <a:ext cx="8610600" cy="150812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ct val="50000"/>
              </a:spcBef>
              <a:buFont typeface="Arial" charset="0"/>
              <a:buChar char="•"/>
            </a:pPr>
            <a:r>
              <a:rPr lang="ar-KW" sz="3200">
                <a:solidFill>
                  <a:schemeClr val="bg1"/>
                </a:solidFill>
                <a:latin typeface="Helvetica Neue Light" pitchFamily="-112" charset="0"/>
                <a:cs typeface="Simplified Arabic" pitchFamily="18" charset="-78"/>
                <a:sym typeface="Helvetica Neue Light" pitchFamily="-112" charset="0"/>
              </a:rPr>
              <a:t> ويشار إلى البرامج الأولية ب</a:t>
            </a:r>
            <a:r>
              <a:rPr lang="ar-KW" sz="3200" u="sng">
                <a:solidFill>
                  <a:schemeClr val="bg1"/>
                </a:solidFill>
                <a:latin typeface="Helvetica Neue Light" pitchFamily="-112" charset="0"/>
                <a:cs typeface="Simplified Arabic" pitchFamily="18" charset="-78"/>
                <a:sym typeface="Helvetica Neue Light" pitchFamily="-112" charset="0"/>
              </a:rPr>
              <a:t>الممارسات التصنيعية السليمة </a:t>
            </a:r>
            <a:r>
              <a:rPr lang="en-US" sz="3200" u="sng">
                <a:solidFill>
                  <a:schemeClr val="bg1"/>
                </a:solidFill>
                <a:latin typeface="Helvetica Neue Light" pitchFamily="-112" charset="0"/>
                <a:cs typeface="Simplified Arabic" pitchFamily="18" charset="-78"/>
                <a:sym typeface="Helvetica Neue Light" pitchFamily="-112" charset="0"/>
              </a:rPr>
              <a:t>GMP</a:t>
            </a:r>
            <a:r>
              <a:rPr lang="ar-KW" sz="3200">
                <a:solidFill>
                  <a:schemeClr val="bg1"/>
                </a:solidFill>
                <a:latin typeface="Helvetica Neue Light" pitchFamily="-112" charset="0"/>
                <a:cs typeface="Simplified Arabic" pitchFamily="18" charset="-78"/>
                <a:sym typeface="Helvetica Neue Light" pitchFamily="-112" charset="0"/>
              </a:rPr>
              <a:t>.</a:t>
            </a:r>
            <a:endParaRPr lang="en-US" sz="3200">
              <a:solidFill>
                <a:schemeClr val="bg1"/>
              </a:solidFill>
              <a:latin typeface="Helvetica Neue Light" pitchFamily="-112" charset="0"/>
              <a:cs typeface="Simplified Arabic" pitchFamily="18" charset="-78"/>
              <a:sym typeface="Helvetica Neue Light" pitchFamily="-112" charset="0"/>
            </a:endParaRPr>
          </a:p>
        </p:txBody>
      </p:sp>
      <p:sp>
        <p:nvSpPr>
          <p:cNvPr id="27652" name="Rectangle 11"/>
          <p:cNvSpPr>
            <a:spLocks noChangeArrowheads="1"/>
          </p:cNvSpPr>
          <p:nvPr/>
        </p:nvSpPr>
        <p:spPr bwMode="auto">
          <a:xfrm>
            <a:off x="152400" y="1371600"/>
            <a:ext cx="8610600" cy="2246313"/>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ct val="50000"/>
              </a:spcBef>
              <a:buFont typeface="Arial" charset="0"/>
              <a:buChar char="•"/>
            </a:pPr>
            <a:r>
              <a:rPr lang="ar-KW" sz="3200">
                <a:solidFill>
                  <a:schemeClr val="bg1"/>
                </a:solidFill>
                <a:latin typeface="Helvetica Neue Light" pitchFamily="-112" charset="0"/>
                <a:cs typeface="Simplified Arabic" pitchFamily="18" charset="-78"/>
                <a:sym typeface="Helvetica Neue Light" pitchFamily="-112" charset="0"/>
              </a:rPr>
              <a:t> وهي ممارسات متشابهة تخدم مراحل الإنتاج كضرورة للتأكيد على نظافة وصحية بيئة العمل على وجه مناسب لإنتاج وتصنيع غذاء آمن (طيب).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p:cNvSpPr>
            <a:spLocks/>
          </p:cNvSpPr>
          <p:nvPr/>
        </p:nvSpPr>
        <p:spPr bwMode="auto">
          <a:xfrm rot="942171">
            <a:off x="560388" y="1973263"/>
            <a:ext cx="4005262" cy="952500"/>
          </a:xfrm>
          <a:prstGeom prst="rect">
            <a:avLst/>
          </a:prstGeom>
          <a:noFill/>
          <a:ln w="12700">
            <a:noFill/>
            <a:miter lim="800000"/>
            <a:headEnd/>
            <a:tailEnd/>
          </a:ln>
        </p:spPr>
        <p:txBody>
          <a:bodyPr lIns="0" tIns="0" rIns="0" bIns="0"/>
          <a:lstStyle/>
          <a:p>
            <a:pPr algn="r">
              <a:tabLst>
                <a:tab pos="1066800" algn="l"/>
              </a:tabLst>
            </a:pPr>
            <a:r>
              <a:rPr lang="ar-KW">
                <a:solidFill>
                  <a:srgbClr val="FF0000"/>
                </a:solidFill>
              </a:rPr>
              <a:t>التنظيف والتطهير الصحي</a:t>
            </a:r>
            <a:endParaRPr lang="en-US">
              <a:solidFill>
                <a:srgbClr val="FF0000"/>
              </a:solidFill>
            </a:endParaRPr>
          </a:p>
          <a:p>
            <a:pPr>
              <a:tabLst>
                <a:tab pos="1066800" algn="l"/>
              </a:tabLst>
            </a:pPr>
            <a:r>
              <a:rPr lang="en-US">
                <a:solidFill>
                  <a:srgbClr val="FF0000"/>
                </a:solidFill>
              </a:rPr>
              <a:t>Cleaning and sanitizing </a:t>
            </a:r>
          </a:p>
        </p:txBody>
      </p:sp>
      <p:sp>
        <p:nvSpPr>
          <p:cNvPr id="21" name="Rectangle 6"/>
          <p:cNvSpPr>
            <a:spLocks/>
          </p:cNvSpPr>
          <p:nvPr/>
        </p:nvSpPr>
        <p:spPr bwMode="auto">
          <a:xfrm rot="-642418">
            <a:off x="760413" y="3062288"/>
            <a:ext cx="2719387" cy="1054100"/>
          </a:xfrm>
          <a:prstGeom prst="rect">
            <a:avLst/>
          </a:prstGeom>
          <a:noFill/>
          <a:ln w="12700">
            <a:noFill/>
            <a:miter lim="800000"/>
            <a:headEnd/>
            <a:tailEnd/>
          </a:ln>
        </p:spPr>
        <p:txBody>
          <a:bodyPr lIns="0" tIns="0" rIns="0" bIns="0"/>
          <a:lstStyle/>
          <a:p>
            <a:pPr algn="r" rtl="1">
              <a:tabLst>
                <a:tab pos="1066800" algn="l"/>
              </a:tabLst>
            </a:pPr>
            <a:r>
              <a:rPr lang="ar-KW">
                <a:solidFill>
                  <a:srgbClr val="00B050"/>
                </a:solidFill>
              </a:rPr>
              <a:t>التخلص من النفايات</a:t>
            </a:r>
            <a:endParaRPr lang="en-US">
              <a:solidFill>
                <a:srgbClr val="00B050"/>
              </a:solidFill>
            </a:endParaRPr>
          </a:p>
          <a:p>
            <a:pPr>
              <a:tabLst>
                <a:tab pos="1066800" algn="l"/>
              </a:tabLst>
            </a:pPr>
            <a:r>
              <a:rPr lang="en-US">
                <a:solidFill>
                  <a:srgbClr val="00B050"/>
                </a:solidFill>
              </a:rPr>
              <a:t>Waste disposal</a:t>
            </a:r>
          </a:p>
        </p:txBody>
      </p:sp>
      <p:sp>
        <p:nvSpPr>
          <p:cNvPr id="22" name="Rectangle 9"/>
          <p:cNvSpPr>
            <a:spLocks/>
          </p:cNvSpPr>
          <p:nvPr/>
        </p:nvSpPr>
        <p:spPr bwMode="auto">
          <a:xfrm rot="-774613">
            <a:off x="4518025" y="3011488"/>
            <a:ext cx="4565650" cy="1054100"/>
          </a:xfrm>
          <a:prstGeom prst="rect">
            <a:avLst/>
          </a:prstGeom>
          <a:noFill/>
          <a:ln w="12700">
            <a:noFill/>
            <a:miter lim="800000"/>
            <a:headEnd/>
            <a:tailEnd/>
          </a:ln>
        </p:spPr>
        <p:txBody>
          <a:bodyPr lIns="0" tIns="0" rIns="0" bIns="0"/>
          <a:lstStyle/>
          <a:p>
            <a:pPr algn="r" rtl="1">
              <a:tabLst>
                <a:tab pos="1066800" algn="l"/>
              </a:tabLst>
            </a:pPr>
            <a:r>
              <a:rPr lang="ar-KW">
                <a:solidFill>
                  <a:srgbClr val="7030A0"/>
                </a:solidFill>
              </a:rPr>
              <a:t>إدارة التلوث التبادلي</a:t>
            </a:r>
            <a:endParaRPr lang="en-US">
              <a:solidFill>
                <a:srgbClr val="7030A0"/>
              </a:solidFill>
            </a:endParaRPr>
          </a:p>
          <a:p>
            <a:pPr>
              <a:tabLst>
                <a:tab pos="1066800" algn="l"/>
              </a:tabLst>
            </a:pPr>
            <a:r>
              <a:rPr lang="en-US">
                <a:solidFill>
                  <a:srgbClr val="7030A0"/>
                </a:solidFill>
              </a:rPr>
              <a:t>Management of cross contamination</a:t>
            </a:r>
          </a:p>
        </p:txBody>
      </p:sp>
      <p:sp>
        <p:nvSpPr>
          <p:cNvPr id="23" name="Rectangle 7"/>
          <p:cNvSpPr>
            <a:spLocks/>
          </p:cNvSpPr>
          <p:nvPr/>
        </p:nvSpPr>
        <p:spPr bwMode="auto">
          <a:xfrm rot="564843">
            <a:off x="2252663" y="4313238"/>
            <a:ext cx="5307012" cy="952500"/>
          </a:xfrm>
          <a:prstGeom prst="rect">
            <a:avLst/>
          </a:prstGeom>
          <a:noFill/>
          <a:ln w="12700">
            <a:noFill/>
            <a:miter lim="800000"/>
            <a:headEnd/>
            <a:tailEnd/>
          </a:ln>
        </p:spPr>
        <p:txBody>
          <a:bodyPr lIns="0" tIns="0" rIns="0" bIns="0"/>
          <a:lstStyle/>
          <a:p>
            <a:pPr algn="r" rtl="1">
              <a:tabLst>
                <a:tab pos="1066800" algn="l"/>
              </a:tabLst>
            </a:pPr>
            <a:r>
              <a:rPr lang="ar-KW">
                <a:solidFill>
                  <a:srgbClr val="C00000"/>
                </a:solidFill>
                <a:latin typeface="Simplified Arabic" pitchFamily="18" charset="-78"/>
                <a:cs typeface="Simplified Arabic" pitchFamily="18" charset="-78"/>
              </a:rPr>
              <a:t>ملائمة الأجهزة (قابليتها للتنظيف والصيانة)</a:t>
            </a:r>
            <a:endParaRPr lang="en-US">
              <a:solidFill>
                <a:srgbClr val="C00000"/>
              </a:solidFill>
              <a:latin typeface="Simplified Arabic" pitchFamily="18" charset="-78"/>
              <a:cs typeface="Simplified Arabic" pitchFamily="18" charset="-78"/>
            </a:endParaRPr>
          </a:p>
          <a:p>
            <a:pPr>
              <a:tabLst>
                <a:tab pos="1066800" algn="l"/>
              </a:tabLst>
            </a:pPr>
            <a:r>
              <a:rPr lang="en-US">
                <a:solidFill>
                  <a:srgbClr val="C00000"/>
                </a:solidFill>
                <a:latin typeface="Simplified Arabic" pitchFamily="18" charset="-78"/>
                <a:cs typeface="Simplified Arabic" pitchFamily="18" charset="-78"/>
              </a:rPr>
              <a:t>Equipment suitability (cleaning and maintenance)</a:t>
            </a:r>
          </a:p>
        </p:txBody>
      </p:sp>
      <p:sp>
        <p:nvSpPr>
          <p:cNvPr id="24" name="Rectangle 8"/>
          <p:cNvSpPr>
            <a:spLocks/>
          </p:cNvSpPr>
          <p:nvPr/>
        </p:nvSpPr>
        <p:spPr bwMode="auto">
          <a:xfrm rot="1236888">
            <a:off x="501650" y="4522788"/>
            <a:ext cx="2074863" cy="1066800"/>
          </a:xfrm>
          <a:prstGeom prst="rect">
            <a:avLst/>
          </a:prstGeom>
          <a:noFill/>
          <a:ln w="12700">
            <a:noFill/>
            <a:miter lim="800000"/>
            <a:headEnd/>
            <a:tailEnd/>
          </a:ln>
        </p:spPr>
        <p:txBody>
          <a:bodyPr lIns="0" tIns="0" rIns="0" bIns="0"/>
          <a:lstStyle/>
          <a:p>
            <a:pPr algn="r" rtl="1">
              <a:tabLst>
                <a:tab pos="1066800" algn="l"/>
              </a:tabLst>
            </a:pPr>
            <a:r>
              <a:rPr lang="ar-KW">
                <a:solidFill>
                  <a:srgbClr val="F54623"/>
                </a:solidFill>
              </a:rPr>
              <a:t>التحكم بالآفات</a:t>
            </a:r>
            <a:endParaRPr lang="en-US">
              <a:solidFill>
                <a:srgbClr val="F54623"/>
              </a:solidFill>
            </a:endParaRPr>
          </a:p>
          <a:p>
            <a:pPr>
              <a:tabLst>
                <a:tab pos="1066800" algn="l"/>
              </a:tabLst>
            </a:pPr>
            <a:r>
              <a:rPr lang="en-US">
                <a:solidFill>
                  <a:srgbClr val="F54623"/>
                </a:solidFill>
              </a:rPr>
              <a:t>Pest control</a:t>
            </a:r>
          </a:p>
        </p:txBody>
      </p:sp>
      <p:sp>
        <p:nvSpPr>
          <p:cNvPr id="25" name="Rectangle 5"/>
          <p:cNvSpPr>
            <a:spLocks/>
          </p:cNvSpPr>
          <p:nvPr/>
        </p:nvSpPr>
        <p:spPr bwMode="auto">
          <a:xfrm rot="-504421">
            <a:off x="3240088" y="5548313"/>
            <a:ext cx="5081587" cy="914400"/>
          </a:xfrm>
          <a:prstGeom prst="rect">
            <a:avLst/>
          </a:prstGeom>
          <a:noFill/>
          <a:ln w="12700">
            <a:noFill/>
            <a:miter lim="800000"/>
            <a:headEnd/>
            <a:tailEnd/>
          </a:ln>
        </p:spPr>
        <p:txBody>
          <a:bodyPr lIns="0" tIns="0" rIns="0" bIns="0"/>
          <a:lstStyle/>
          <a:p>
            <a:pPr algn="r" rtl="1">
              <a:tabLst>
                <a:tab pos="1066800" algn="l"/>
              </a:tabLst>
            </a:pPr>
            <a:r>
              <a:rPr lang="ar-KW">
                <a:solidFill>
                  <a:srgbClr val="00B050"/>
                </a:solidFill>
              </a:rPr>
              <a:t>إدارة شراء المواد</a:t>
            </a:r>
            <a:endParaRPr lang="en-US">
              <a:solidFill>
                <a:srgbClr val="00B050"/>
              </a:solidFill>
            </a:endParaRPr>
          </a:p>
          <a:p>
            <a:pPr>
              <a:tabLst>
                <a:tab pos="1066800" algn="l"/>
              </a:tabLst>
            </a:pPr>
            <a:r>
              <a:rPr lang="en-US">
                <a:solidFill>
                  <a:srgbClr val="00B050"/>
                </a:solidFill>
              </a:rPr>
              <a:t>Management of purchased materials</a:t>
            </a:r>
          </a:p>
        </p:txBody>
      </p:sp>
      <p:sp>
        <p:nvSpPr>
          <p:cNvPr id="26" name="Rectangle 11"/>
          <p:cNvSpPr>
            <a:spLocks/>
          </p:cNvSpPr>
          <p:nvPr/>
        </p:nvSpPr>
        <p:spPr bwMode="auto">
          <a:xfrm rot="-1140761">
            <a:off x="5478463" y="1747838"/>
            <a:ext cx="3413125" cy="990600"/>
          </a:xfrm>
          <a:prstGeom prst="rect">
            <a:avLst/>
          </a:prstGeom>
          <a:noFill/>
          <a:ln w="12700">
            <a:noFill/>
            <a:miter lim="800000"/>
            <a:headEnd/>
            <a:tailEnd/>
          </a:ln>
        </p:spPr>
        <p:txBody>
          <a:bodyPr lIns="0" tIns="0" rIns="0" bIns="0"/>
          <a:lstStyle/>
          <a:p>
            <a:pPr algn="r" rtl="1">
              <a:tabLst>
                <a:tab pos="1066800" algn="l"/>
              </a:tabLst>
            </a:pPr>
            <a:r>
              <a:rPr lang="ar-KW">
                <a:solidFill>
                  <a:srgbClr val="0070C0"/>
                </a:solidFill>
              </a:rPr>
              <a:t>إدارة استرجاع وسحب المنتج</a:t>
            </a:r>
            <a:endParaRPr lang="en-US">
              <a:solidFill>
                <a:srgbClr val="0070C0"/>
              </a:solidFill>
            </a:endParaRPr>
          </a:p>
          <a:p>
            <a:pPr>
              <a:tabLst>
                <a:tab pos="1066800" algn="l"/>
              </a:tabLst>
            </a:pPr>
            <a:r>
              <a:rPr lang="en-US">
                <a:solidFill>
                  <a:srgbClr val="0070C0"/>
                </a:solidFill>
              </a:rPr>
              <a:t>Recall and withdrawal</a:t>
            </a:r>
          </a:p>
        </p:txBody>
      </p:sp>
      <p:sp>
        <p:nvSpPr>
          <p:cNvPr id="27" name="Rectangle 12"/>
          <p:cNvSpPr>
            <a:spLocks/>
          </p:cNvSpPr>
          <p:nvPr/>
        </p:nvSpPr>
        <p:spPr bwMode="auto">
          <a:xfrm rot="-1077331">
            <a:off x="2760663" y="2952750"/>
            <a:ext cx="2817812" cy="1054100"/>
          </a:xfrm>
          <a:prstGeom prst="rect">
            <a:avLst/>
          </a:prstGeom>
          <a:noFill/>
          <a:ln w="12700">
            <a:noFill/>
            <a:miter lim="800000"/>
            <a:headEnd/>
            <a:tailEnd/>
          </a:ln>
        </p:spPr>
        <p:txBody>
          <a:bodyPr lIns="0" tIns="0" rIns="0" bIns="0"/>
          <a:lstStyle/>
          <a:p>
            <a:pPr algn="r" rtl="1">
              <a:tabLst>
                <a:tab pos="1066800" algn="l"/>
              </a:tabLst>
            </a:pPr>
            <a:r>
              <a:rPr lang="ar-KW">
                <a:solidFill>
                  <a:srgbClr val="7030A0"/>
                </a:solidFill>
              </a:rPr>
              <a:t>الصحة الشخصية </a:t>
            </a:r>
            <a:endParaRPr lang="en-US">
              <a:solidFill>
                <a:srgbClr val="7030A0"/>
              </a:solidFill>
            </a:endParaRPr>
          </a:p>
          <a:p>
            <a:pPr>
              <a:tabLst>
                <a:tab pos="1066800" algn="l"/>
              </a:tabLst>
            </a:pPr>
            <a:r>
              <a:rPr lang="en-US">
                <a:solidFill>
                  <a:srgbClr val="7030A0"/>
                </a:solidFill>
              </a:rPr>
              <a:t>Personnel hygiene</a:t>
            </a:r>
          </a:p>
        </p:txBody>
      </p:sp>
      <p:sp>
        <p:nvSpPr>
          <p:cNvPr id="28" name="Rectangle 15"/>
          <p:cNvSpPr>
            <a:spLocks/>
          </p:cNvSpPr>
          <p:nvPr/>
        </p:nvSpPr>
        <p:spPr bwMode="auto">
          <a:xfrm rot="732566">
            <a:off x="608013" y="5451475"/>
            <a:ext cx="1925637" cy="914400"/>
          </a:xfrm>
          <a:prstGeom prst="rect">
            <a:avLst/>
          </a:prstGeom>
          <a:noFill/>
          <a:ln w="12700">
            <a:noFill/>
            <a:miter lim="800000"/>
            <a:headEnd/>
            <a:tailEnd/>
          </a:ln>
        </p:spPr>
        <p:txBody>
          <a:bodyPr lIns="0" tIns="0" rIns="0" bIns="0"/>
          <a:lstStyle/>
          <a:p>
            <a:pPr algn="r" rtl="1">
              <a:tabLst>
                <a:tab pos="1066800" algn="l"/>
              </a:tabLst>
            </a:pPr>
            <a:r>
              <a:rPr lang="ar-KW">
                <a:solidFill>
                  <a:srgbClr val="C00000"/>
                </a:solidFill>
                <a:cs typeface="Simplified Arabic" pitchFamily="18" charset="-78"/>
              </a:rPr>
              <a:t>المخازن</a:t>
            </a:r>
            <a:endParaRPr lang="en-US">
              <a:solidFill>
                <a:srgbClr val="C00000"/>
              </a:solidFill>
              <a:cs typeface="Simplified Arabic" pitchFamily="18" charset="-78"/>
            </a:endParaRPr>
          </a:p>
          <a:p>
            <a:pPr>
              <a:tabLst>
                <a:tab pos="1066800" algn="l"/>
              </a:tabLst>
            </a:pPr>
            <a:r>
              <a:rPr lang="en-US">
                <a:solidFill>
                  <a:srgbClr val="C00000"/>
                </a:solidFill>
                <a:latin typeface="Times New Roman" pitchFamily="18" charset="0"/>
                <a:cs typeface="Times New Roman" pitchFamily="18" charset="0"/>
              </a:rPr>
              <a:t>Warehousing</a:t>
            </a:r>
          </a:p>
        </p:txBody>
      </p:sp>
      <p:sp>
        <p:nvSpPr>
          <p:cNvPr id="29" name="Rectangle 4"/>
          <p:cNvSpPr>
            <a:spLocks/>
          </p:cNvSpPr>
          <p:nvPr/>
        </p:nvSpPr>
        <p:spPr bwMode="auto">
          <a:xfrm rot="-515017">
            <a:off x="6829425" y="3630613"/>
            <a:ext cx="1738313" cy="762000"/>
          </a:xfrm>
          <a:prstGeom prst="rect">
            <a:avLst/>
          </a:prstGeom>
          <a:noFill/>
          <a:ln w="12700">
            <a:noFill/>
            <a:miter lim="800000"/>
            <a:headEnd/>
            <a:tailEnd/>
          </a:ln>
        </p:spPr>
        <p:txBody>
          <a:bodyPr lIns="0" tIns="0" rIns="0" bIns="0"/>
          <a:lstStyle/>
          <a:p>
            <a:pPr algn="r" rtl="1">
              <a:tabLst>
                <a:tab pos="1066800" algn="l"/>
              </a:tabLst>
            </a:pPr>
            <a:r>
              <a:rPr lang="ar-KW">
                <a:solidFill>
                  <a:srgbClr val="0070C0"/>
                </a:solidFill>
                <a:latin typeface="Times New Roman" pitchFamily="18" charset="0"/>
                <a:cs typeface="Times New Roman" pitchFamily="18" charset="0"/>
              </a:rPr>
              <a:t>حماية المنتج الغذائي</a:t>
            </a:r>
            <a:endParaRPr lang="en-US">
              <a:solidFill>
                <a:srgbClr val="0070C0"/>
              </a:solidFill>
              <a:latin typeface="Times New Roman" pitchFamily="18" charset="0"/>
              <a:cs typeface="Times New Roman" pitchFamily="18" charset="0"/>
            </a:endParaRPr>
          </a:p>
          <a:p>
            <a:pPr>
              <a:tabLst>
                <a:tab pos="1066800" algn="l"/>
              </a:tabLst>
            </a:pPr>
            <a:r>
              <a:rPr lang="en-US">
                <a:solidFill>
                  <a:srgbClr val="0070C0"/>
                </a:solidFill>
                <a:latin typeface="Times New Roman" pitchFamily="18" charset="0"/>
                <a:cs typeface="Times New Roman" pitchFamily="18" charset="0"/>
              </a:rPr>
              <a:t>Food defense</a:t>
            </a:r>
          </a:p>
        </p:txBody>
      </p:sp>
      <p:sp>
        <p:nvSpPr>
          <p:cNvPr id="30" name="Rectangle 1"/>
          <p:cNvSpPr txBox="1">
            <a:spLocks noChangeArrowheads="1"/>
          </p:cNvSpPr>
          <p:nvPr/>
        </p:nvSpPr>
        <p:spPr bwMode="auto">
          <a:xfrm>
            <a:off x="457200" y="228600"/>
            <a:ext cx="7924800" cy="914400"/>
          </a:xfrm>
          <a:prstGeom prst="rect">
            <a:avLst/>
          </a:prstGeom>
          <a:noFill/>
          <a:ln w="12700">
            <a:noFill/>
            <a:miter lim="800000"/>
            <a:headEnd/>
            <a:tailEnd/>
          </a:ln>
        </p:spPr>
        <p:txBody>
          <a:bodyPr lIns="0" tIns="0" rIns="0" bIns="0" anchor="ctr"/>
          <a:lstStyle/>
          <a:p>
            <a:pPr algn="ctr" rtl="1">
              <a:spcBef>
                <a:spcPts val="200"/>
              </a:spcBef>
              <a:tabLst>
                <a:tab pos="1219200" algn="l"/>
              </a:tabLst>
              <a:defRPr/>
            </a:pPr>
            <a:r>
              <a:rPr lang="ar-KW" sz="2800" kern="0" dirty="0">
                <a:latin typeface="Times New Roman" pitchFamily="18" charset="0"/>
                <a:ea typeface="+mj-ea"/>
                <a:cs typeface="Times New Roman" pitchFamily="18" charset="0"/>
                <a:sym typeface="Helvetica Neue Light" pitchFamily="-112" charset="0"/>
              </a:rPr>
              <a:t>من أمثلة</a:t>
            </a:r>
            <a:r>
              <a:rPr lang="en-US" sz="2800" kern="0" dirty="0">
                <a:latin typeface="Times New Roman" pitchFamily="18" charset="0"/>
                <a:ea typeface="+mj-ea"/>
                <a:cs typeface="Times New Roman" pitchFamily="18" charset="0"/>
                <a:sym typeface="Helvetica Neue Light" pitchFamily="-112" charset="0"/>
              </a:rPr>
              <a:t> </a:t>
            </a:r>
            <a:r>
              <a:rPr lang="ar-SA" altLang="en-US" sz="2800" kern="0" dirty="0">
                <a:latin typeface="Times New Roman" pitchFamily="18" charset="0"/>
                <a:ea typeface="+mj-ea"/>
                <a:cs typeface="Times New Roman" pitchFamily="18" charset="0"/>
                <a:sym typeface="Helvetica Neue Light" pitchFamily="-112" charset="0"/>
              </a:rPr>
              <a:t>البرامج الأولية</a:t>
            </a:r>
            <a:endParaRPr lang="en-US" sz="2800" kern="0" dirty="0">
              <a:latin typeface="Times New Roman" pitchFamily="18" charset="0"/>
              <a:ea typeface="+mj-ea"/>
              <a:cs typeface="Times New Roman" pitchFamily="18" charset="0"/>
              <a:sym typeface="Helvetica Neue Light" pitchFamily="-112" charset="0"/>
            </a:endParaRPr>
          </a:p>
        </p:txBody>
      </p:sp>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BRD034"/>
          <p:cNvPicPr>
            <a:picLocks noChangeAspect="1" noChangeArrowheads="1"/>
          </p:cNvPicPr>
          <p:nvPr/>
        </p:nvPicPr>
        <p:blipFill>
          <a:blip r:embed="rId2"/>
          <a:srcRect/>
          <a:stretch>
            <a:fillRect/>
          </a:stretch>
        </p:blipFill>
        <p:spPr bwMode="auto">
          <a:xfrm>
            <a:off x="393700" y="990600"/>
            <a:ext cx="4216400" cy="5181600"/>
          </a:xfrm>
          <a:prstGeom prst="rect">
            <a:avLst/>
          </a:prstGeom>
          <a:noFill/>
          <a:ln w="9525">
            <a:noFill/>
            <a:miter lim="800000"/>
            <a:headEnd/>
            <a:tailEnd/>
          </a:ln>
        </p:spPr>
      </p:pic>
      <p:sp>
        <p:nvSpPr>
          <p:cNvPr id="30723" name="Text Box 4"/>
          <p:cNvSpPr txBox="1">
            <a:spLocks noChangeArrowheads="1"/>
          </p:cNvSpPr>
          <p:nvPr/>
        </p:nvSpPr>
        <p:spPr bwMode="auto">
          <a:xfrm rot="258852">
            <a:off x="415925" y="1270000"/>
            <a:ext cx="4021138" cy="3717925"/>
          </a:xfrm>
          <a:prstGeom prst="rect">
            <a:avLst/>
          </a:prstGeom>
          <a:noFill/>
          <a:ln w="9525">
            <a:noFill/>
            <a:miter lim="800000"/>
            <a:headEnd/>
            <a:tailEnd/>
          </a:ln>
        </p:spPr>
        <p:txBody>
          <a:bodyPr>
            <a:spAutoFit/>
          </a:bodyPr>
          <a:lstStyle/>
          <a:p>
            <a:pPr algn="just" rtl="1">
              <a:lnSpc>
                <a:spcPct val="60000"/>
              </a:lnSpc>
              <a:spcBef>
                <a:spcPts val="600"/>
              </a:spcBef>
            </a:pPr>
            <a:endParaRPr lang="en-US" altLang="en-US" sz="2400">
              <a:latin typeface="Simplified Arabic" pitchFamily="18" charset="-78"/>
              <a:cs typeface="Simplified Arabic" pitchFamily="18" charset="-78"/>
            </a:endParaRPr>
          </a:p>
          <a:p>
            <a:pPr lvl="2" algn="just" rtl="1">
              <a:lnSpc>
                <a:spcPct val="55000"/>
              </a:lnSpc>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المواد الأولية/الخام</a:t>
            </a:r>
          </a:p>
          <a:p>
            <a:pPr lvl="2" algn="just" rtl="1">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تركيب المنتج</a:t>
            </a:r>
          </a:p>
          <a:p>
            <a:pPr lvl="2" algn="just" rtl="1">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ظروف التصنيع</a:t>
            </a:r>
          </a:p>
          <a:p>
            <a:pPr lvl="2" algn="just" rtl="1">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التخزين</a:t>
            </a:r>
          </a:p>
          <a:p>
            <a:pPr lvl="2" algn="just" rtl="1">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التوزيع</a:t>
            </a:r>
          </a:p>
          <a:p>
            <a:pPr lvl="2" algn="just" rtl="1">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التجهيز</a:t>
            </a:r>
          </a:p>
          <a:p>
            <a:pPr lvl="2" algn="just" rtl="1">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التسويق</a:t>
            </a:r>
            <a:r>
              <a:rPr lang="ar-KW" altLang="en-US" sz="2400">
                <a:latin typeface="Simplified Arabic" pitchFamily="18" charset="-78"/>
                <a:cs typeface="Simplified Arabic" pitchFamily="18" charset="-78"/>
              </a:rPr>
              <a:t> </a:t>
            </a:r>
            <a:r>
              <a:rPr lang="en-US" altLang="en-US" sz="2400">
                <a:solidFill>
                  <a:srgbClr val="FF0000"/>
                </a:solidFill>
                <a:latin typeface="Simplified Arabic" pitchFamily="18" charset="-78"/>
                <a:cs typeface="Simplified Arabic" pitchFamily="18" charset="-78"/>
              </a:rPr>
              <a:t>&lt;</a:t>
            </a:r>
            <a:endParaRPr lang="ar-SA" altLang="en-US" sz="2400">
              <a:solidFill>
                <a:srgbClr val="FF0000"/>
              </a:solidFill>
              <a:latin typeface="Simplified Arabic" pitchFamily="18" charset="-78"/>
              <a:cs typeface="Simplified Arabic" pitchFamily="18" charset="-78"/>
            </a:endParaRPr>
          </a:p>
          <a:p>
            <a:pPr lvl="2" algn="just" rtl="1">
              <a:spcBef>
                <a:spcPts val="600"/>
              </a:spcBef>
              <a:buClr>
                <a:srgbClr val="008000"/>
              </a:buClr>
              <a:buFont typeface="Wingdings" pitchFamily="2" charset="2"/>
              <a:buChar char="m"/>
            </a:pPr>
            <a:r>
              <a:rPr lang="ar-SA" altLang="en-US" sz="2400">
                <a:latin typeface="Simplified Arabic" pitchFamily="18" charset="-78"/>
                <a:cs typeface="Simplified Arabic" pitchFamily="18" charset="-78"/>
              </a:rPr>
              <a:t> الأفراد</a:t>
            </a:r>
          </a:p>
        </p:txBody>
      </p:sp>
      <p:sp>
        <p:nvSpPr>
          <p:cNvPr id="29700" name="Text Box 7"/>
          <p:cNvSpPr txBox="1">
            <a:spLocks noChangeArrowheads="1"/>
          </p:cNvSpPr>
          <p:nvPr/>
        </p:nvSpPr>
        <p:spPr bwMode="auto">
          <a:xfrm rot="311266">
            <a:off x="4667250" y="1951038"/>
            <a:ext cx="4443413" cy="954087"/>
          </a:xfrm>
          <a:prstGeom prst="rect">
            <a:avLst/>
          </a:prstGeom>
          <a:noFill/>
          <a:ln w="9525">
            <a:noFill/>
            <a:miter lim="800000"/>
            <a:headEnd/>
            <a:tailEnd/>
          </a:ln>
        </p:spPr>
        <p:txBody>
          <a:bodyPr>
            <a:spAutoFit/>
          </a:bodyPr>
          <a:lstStyle/>
          <a:p>
            <a:pPr algn="just" rtl="1">
              <a:spcBef>
                <a:spcPts val="1200"/>
              </a:spcBef>
            </a:pPr>
            <a:r>
              <a:rPr lang="ar-SA" altLang="en-US" sz="2800">
                <a:latin typeface="Simplified Arabic" pitchFamily="18" charset="-78"/>
                <a:cs typeface="Simplified Arabic" pitchFamily="18" charset="-78"/>
              </a:rPr>
              <a:t>عدم تخطي أية عملية تؤثر على سلامة الغذاء والتي تشمل:</a:t>
            </a:r>
            <a:endParaRPr lang="ar-SA" altLang="en-US" sz="2800">
              <a:cs typeface="Simplified Arabic" pitchFamily="18" charset="-78"/>
            </a:endParaRPr>
          </a:p>
        </p:txBody>
      </p:sp>
      <p:sp>
        <p:nvSpPr>
          <p:cNvPr id="29701" name="Rectangle 11"/>
          <p:cNvSpPr>
            <a:spLocks noChangeArrowheads="1"/>
          </p:cNvSpPr>
          <p:nvPr/>
        </p:nvSpPr>
        <p:spPr bwMode="auto">
          <a:xfrm>
            <a:off x="76200" y="152400"/>
            <a:ext cx="8686800" cy="523875"/>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spcBef>
                <a:spcPts val="1200"/>
              </a:spcBef>
            </a:pPr>
            <a:r>
              <a:rPr lang="ar-KW" altLang="en-US" sz="2800">
                <a:solidFill>
                  <a:schemeClr val="bg1"/>
                </a:solidFill>
                <a:latin typeface="Simplified Arabic" pitchFamily="18" charset="-78"/>
                <a:cs typeface="Simplified Arabic" pitchFamily="18" charset="-78"/>
              </a:rPr>
              <a:t>وتتلخص </a:t>
            </a:r>
            <a:r>
              <a:rPr lang="ar-SA" altLang="en-US" sz="2800">
                <a:solidFill>
                  <a:schemeClr val="bg1"/>
                </a:solidFill>
                <a:latin typeface="Simplified Arabic" pitchFamily="18" charset="-78"/>
                <a:cs typeface="Simplified Arabic" pitchFamily="18" charset="-78"/>
              </a:rPr>
              <a:t>فلسفة نظام </a:t>
            </a:r>
            <a:r>
              <a:rPr lang="en-US" altLang="en-US" sz="2800">
                <a:solidFill>
                  <a:schemeClr val="bg1"/>
                </a:solidFill>
                <a:latin typeface="Simplified Arabic" pitchFamily="18" charset="-78"/>
                <a:cs typeface="Simplified Arabic" pitchFamily="18" charset="-78"/>
              </a:rPr>
              <a:t> </a:t>
            </a:r>
            <a:r>
              <a:rPr lang="ar-SA" altLang="en-US" sz="2800">
                <a:solidFill>
                  <a:schemeClr val="bg1"/>
                </a:solidFill>
                <a:latin typeface="Simplified Arabic" pitchFamily="18" charset="-78"/>
                <a:cs typeface="Simplified Arabic" pitchFamily="18" charset="-78"/>
              </a:rPr>
              <a:t>الهاسب</a:t>
            </a:r>
            <a:r>
              <a:rPr lang="ar-KW" altLang="en-US" sz="2800">
                <a:solidFill>
                  <a:schemeClr val="bg1"/>
                </a:solidFill>
                <a:latin typeface="Simplified Arabic" pitchFamily="18" charset="-78"/>
                <a:cs typeface="Simplified Arabic" pitchFamily="18" charset="-78"/>
              </a:rPr>
              <a:t> في</a:t>
            </a:r>
            <a:endParaRPr lang="ar-SA" altLang="en-US" sz="2800">
              <a:solidFill>
                <a:schemeClr val="bg1"/>
              </a:solidFill>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anim calcmode="lin" valueType="num">
                                      <p:cBhvr additive="base">
                                        <p:cTn id="31"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 calcmode="lin" valueType="num">
                                      <p:cBhvr additive="base">
                                        <p:cTn id="37"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7" end="7"/>
                                            </p:txEl>
                                          </p:spTgt>
                                        </p:tgtEl>
                                        <p:attrNameLst>
                                          <p:attrName>style.visibility</p:attrName>
                                        </p:attrNameLst>
                                      </p:cBhvr>
                                      <p:to>
                                        <p:strVal val="visible"/>
                                      </p:to>
                                    </p:set>
                                    <p:anim calcmode="lin" valueType="num">
                                      <p:cBhvr additive="base">
                                        <p:cTn id="43"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23">
                                            <p:txEl>
                                              <p:pRg st="8" end="8"/>
                                            </p:txEl>
                                          </p:spTgt>
                                        </p:tgtEl>
                                        <p:attrNameLst>
                                          <p:attrName>style.visibility</p:attrName>
                                        </p:attrNameLst>
                                      </p:cBhvr>
                                      <p:to>
                                        <p:strVal val="visible"/>
                                      </p:to>
                                    </p:set>
                                    <p:anim calcmode="lin" valueType="num">
                                      <p:cBhvr additive="base">
                                        <p:cTn id="49"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1905000" y="990600"/>
            <a:ext cx="6096000" cy="1371600"/>
            <a:chOff x="1371600" y="838200"/>
            <a:chExt cx="6096000" cy="1371600"/>
          </a:xfrm>
        </p:grpSpPr>
        <p:sp>
          <p:nvSpPr>
            <p:cNvPr id="30765" name="Text Box 4"/>
            <p:cNvSpPr txBox="1">
              <a:spLocks noChangeArrowheads="1"/>
            </p:cNvSpPr>
            <p:nvPr/>
          </p:nvSpPr>
          <p:spPr bwMode="auto">
            <a:xfrm>
              <a:off x="3810000" y="1219200"/>
              <a:ext cx="1676400" cy="646331"/>
            </a:xfrm>
            <a:prstGeom prst="rect">
              <a:avLst/>
            </a:prstGeom>
            <a:noFill/>
            <a:ln w="9525">
              <a:noFill/>
              <a:miter lim="800000"/>
              <a:headEnd/>
              <a:tailEnd/>
            </a:ln>
          </p:spPr>
          <p:txBody>
            <a:bodyPr>
              <a:spAutoFit/>
            </a:bodyPr>
            <a:lstStyle/>
            <a:p>
              <a:pPr rtl="1">
                <a:spcBef>
                  <a:spcPct val="50000"/>
                </a:spcBef>
              </a:pPr>
              <a:r>
                <a:rPr lang="en-US" altLang="en-US" sz="3600">
                  <a:solidFill>
                    <a:schemeClr val="tx2"/>
                  </a:solidFill>
                  <a:latin typeface="Times New Roman" pitchFamily="18" charset="0"/>
                  <a:cs typeface="Times New Roman" pitchFamily="18" charset="0"/>
                </a:rPr>
                <a:t>And</a:t>
              </a:r>
              <a:endParaRPr lang="ar-SA" altLang="en-US" sz="3600">
                <a:solidFill>
                  <a:schemeClr val="tx2"/>
                </a:solidFill>
                <a:latin typeface="Times New Roman" pitchFamily="18" charset="0"/>
                <a:cs typeface="Times New Roman" pitchFamily="18" charset="0"/>
              </a:endParaRPr>
            </a:p>
          </p:txBody>
        </p:sp>
        <p:sp>
          <p:nvSpPr>
            <p:cNvPr id="30766" name="AutoShape 5"/>
            <p:cNvSpPr>
              <a:spLocks noChangeArrowheads="1"/>
            </p:cNvSpPr>
            <p:nvPr/>
          </p:nvSpPr>
          <p:spPr bwMode="auto">
            <a:xfrm>
              <a:off x="1371600" y="838200"/>
              <a:ext cx="2286000" cy="1371600"/>
            </a:xfrm>
            <a:prstGeom prst="homePlate">
              <a:avLst>
                <a:gd name="adj" fmla="val 35957"/>
              </a:avLst>
            </a:prstGeom>
            <a:gradFill rotWithShape="0">
              <a:gsLst>
                <a:gs pos="0">
                  <a:srgbClr val="FFFFFF"/>
                </a:gs>
                <a:gs pos="100000">
                  <a:srgbClr val="6699FF"/>
                </a:gs>
              </a:gsLst>
              <a:path path="shape">
                <a:fillToRect l="50000" t="50000" r="50000" b="50000"/>
              </a:path>
            </a:gradFill>
            <a:ln w="9525">
              <a:noFill/>
              <a:miter lim="800000"/>
              <a:headEnd/>
              <a:tailEnd/>
            </a:ln>
          </p:spPr>
          <p:txBody>
            <a:bodyPr wrap="none" anchor="ctr"/>
            <a:lstStyle/>
            <a:p>
              <a:endParaRPr lang="ar-KW">
                <a:latin typeface="Times New Roman" pitchFamily="18" charset="0"/>
                <a:cs typeface="Times New Roman" pitchFamily="18" charset="0"/>
              </a:endParaRPr>
            </a:p>
          </p:txBody>
        </p:sp>
        <p:sp>
          <p:nvSpPr>
            <p:cNvPr id="30767" name="AutoShape 6"/>
            <p:cNvSpPr>
              <a:spLocks noChangeArrowheads="1"/>
            </p:cNvSpPr>
            <p:nvPr/>
          </p:nvSpPr>
          <p:spPr bwMode="auto">
            <a:xfrm>
              <a:off x="5105400" y="838200"/>
              <a:ext cx="2286000" cy="1371600"/>
            </a:xfrm>
            <a:prstGeom prst="chevron">
              <a:avLst>
                <a:gd name="adj" fmla="val 39815"/>
              </a:avLst>
            </a:prstGeom>
            <a:solidFill>
              <a:schemeClr val="tx1"/>
            </a:solidFill>
            <a:ln w="9525">
              <a:noFill/>
              <a:miter lim="800000"/>
              <a:headEnd/>
              <a:tailEnd/>
            </a:ln>
          </p:spPr>
          <p:txBody>
            <a:bodyPr wrap="none" anchor="ctr"/>
            <a:lstStyle/>
            <a:p>
              <a:endParaRPr lang="ar-KW">
                <a:solidFill>
                  <a:schemeClr val="bg1"/>
                </a:solidFill>
                <a:latin typeface="Times New Roman" pitchFamily="18" charset="0"/>
                <a:cs typeface="Times New Roman" pitchFamily="18" charset="0"/>
              </a:endParaRPr>
            </a:p>
          </p:txBody>
        </p:sp>
        <p:sp>
          <p:nvSpPr>
            <p:cNvPr id="30768" name="Text Box 7"/>
            <p:cNvSpPr txBox="1">
              <a:spLocks noChangeArrowheads="1"/>
            </p:cNvSpPr>
            <p:nvPr/>
          </p:nvSpPr>
          <p:spPr bwMode="auto">
            <a:xfrm>
              <a:off x="5638800" y="1106269"/>
              <a:ext cx="1828800" cy="1077218"/>
            </a:xfrm>
            <a:prstGeom prst="rect">
              <a:avLst/>
            </a:prstGeom>
            <a:noFill/>
            <a:ln w="9525">
              <a:noFill/>
              <a:miter lim="800000"/>
              <a:headEnd/>
              <a:tailEnd/>
            </a:ln>
          </p:spPr>
          <p:txBody>
            <a:bodyPr>
              <a:spAutoFit/>
            </a:bodyPr>
            <a:lstStyle/>
            <a:p>
              <a:r>
                <a:rPr lang="en-US" altLang="en-US" sz="3600">
                  <a:solidFill>
                    <a:schemeClr val="bg1"/>
                  </a:solidFill>
                  <a:latin typeface="Times New Roman" pitchFamily="18" charset="0"/>
                  <a:cs typeface="Times New Roman" pitchFamily="18" charset="0"/>
                </a:rPr>
                <a:t>5 </a:t>
              </a:r>
            </a:p>
            <a:p>
              <a:r>
                <a:rPr lang="ar-SA" altLang="en-US" sz="2800">
                  <a:solidFill>
                    <a:schemeClr val="bg1"/>
                  </a:solidFill>
                  <a:latin typeface="Simplified Arabic" pitchFamily="18" charset="-78"/>
                  <a:cs typeface="Simplified Arabic" pitchFamily="18" charset="-78"/>
                </a:rPr>
                <a:t>متطلبات</a:t>
              </a:r>
              <a:endParaRPr lang="en-US" altLang="en-US" sz="2800">
                <a:solidFill>
                  <a:schemeClr val="bg1"/>
                </a:solidFill>
                <a:latin typeface="Simplified Arabic" pitchFamily="18" charset="-78"/>
                <a:cs typeface="Simplified Arabic" pitchFamily="18" charset="-78"/>
              </a:endParaRPr>
            </a:p>
          </p:txBody>
        </p:sp>
        <p:sp>
          <p:nvSpPr>
            <p:cNvPr id="30769" name="Text Box 8"/>
            <p:cNvSpPr txBox="1">
              <a:spLocks noChangeArrowheads="1"/>
            </p:cNvSpPr>
            <p:nvPr/>
          </p:nvSpPr>
          <p:spPr bwMode="auto">
            <a:xfrm>
              <a:off x="1676400" y="1060450"/>
              <a:ext cx="2286000" cy="1077218"/>
            </a:xfrm>
            <a:prstGeom prst="rect">
              <a:avLst/>
            </a:prstGeom>
            <a:noFill/>
            <a:ln w="9525">
              <a:noFill/>
              <a:miter lim="800000"/>
              <a:headEnd/>
              <a:tailEnd/>
            </a:ln>
          </p:spPr>
          <p:txBody>
            <a:bodyPr>
              <a:spAutoFit/>
            </a:bodyPr>
            <a:lstStyle/>
            <a:p>
              <a:r>
                <a:rPr lang="en-US" altLang="en-US" sz="3600">
                  <a:solidFill>
                    <a:schemeClr val="tx2"/>
                  </a:solidFill>
                  <a:latin typeface="Times New Roman" pitchFamily="18" charset="0"/>
                  <a:cs typeface="Times New Roman" pitchFamily="18" charset="0"/>
                </a:rPr>
                <a:t>7 </a:t>
              </a:r>
            </a:p>
            <a:p>
              <a:r>
                <a:rPr lang="ar-SA" altLang="en-US" sz="2800">
                  <a:solidFill>
                    <a:schemeClr val="tx2"/>
                  </a:solidFill>
                  <a:latin typeface="Simplified Arabic" pitchFamily="18" charset="-78"/>
                  <a:cs typeface="Simplified Arabic" pitchFamily="18" charset="-78"/>
                </a:rPr>
                <a:t>أساسيات</a:t>
              </a:r>
              <a:endParaRPr lang="en-US" altLang="en-US" sz="2800">
                <a:solidFill>
                  <a:schemeClr val="tx2"/>
                </a:solidFill>
                <a:latin typeface="Times New Roman" pitchFamily="18" charset="0"/>
                <a:cs typeface="Times New Roman" pitchFamily="18" charset="0"/>
              </a:endParaRPr>
            </a:p>
          </p:txBody>
        </p:sp>
      </p:grpSp>
      <p:cxnSp>
        <p:nvCxnSpPr>
          <p:cNvPr id="30723" name="Straight Connector 54"/>
          <p:cNvCxnSpPr>
            <a:cxnSpLocks noChangeShapeType="1"/>
          </p:cNvCxnSpPr>
          <p:nvPr/>
        </p:nvCxnSpPr>
        <p:spPr bwMode="auto">
          <a:xfrm>
            <a:off x="4953000" y="6248400"/>
            <a:ext cx="1524000" cy="1588"/>
          </a:xfrm>
          <a:prstGeom prst="line">
            <a:avLst/>
          </a:prstGeom>
          <a:noFill/>
          <a:ln w="9525" algn="ctr">
            <a:solidFill>
              <a:schemeClr val="tx1"/>
            </a:solidFill>
            <a:round/>
            <a:headEnd/>
            <a:tailEnd/>
          </a:ln>
        </p:spPr>
      </p:cxnSp>
      <p:cxnSp>
        <p:nvCxnSpPr>
          <p:cNvPr id="30724" name="Straight Arrow Connector 60"/>
          <p:cNvCxnSpPr>
            <a:cxnSpLocks noChangeShapeType="1"/>
          </p:cNvCxnSpPr>
          <p:nvPr/>
        </p:nvCxnSpPr>
        <p:spPr bwMode="auto">
          <a:xfrm rot="5400000" flipH="1" flipV="1">
            <a:off x="3009901" y="4305300"/>
            <a:ext cx="3886200" cy="3175"/>
          </a:xfrm>
          <a:prstGeom prst="straightConnector1">
            <a:avLst/>
          </a:prstGeom>
          <a:noFill/>
          <a:ln w="9525" algn="ctr">
            <a:solidFill>
              <a:schemeClr val="tx1"/>
            </a:solidFill>
            <a:round/>
            <a:headEnd/>
            <a:tailEnd type="arrow" w="med" len="med"/>
          </a:ln>
        </p:spPr>
      </p:cxnSp>
      <p:cxnSp>
        <p:nvCxnSpPr>
          <p:cNvPr id="30725" name="Straight Connector 62"/>
          <p:cNvCxnSpPr>
            <a:cxnSpLocks noChangeShapeType="1"/>
          </p:cNvCxnSpPr>
          <p:nvPr/>
        </p:nvCxnSpPr>
        <p:spPr bwMode="auto">
          <a:xfrm>
            <a:off x="2438400" y="2438400"/>
            <a:ext cx="2514600" cy="1588"/>
          </a:xfrm>
          <a:prstGeom prst="line">
            <a:avLst/>
          </a:prstGeom>
          <a:noFill/>
          <a:ln w="9525" algn="ctr">
            <a:solidFill>
              <a:schemeClr val="tx1"/>
            </a:solidFill>
            <a:round/>
            <a:headEnd/>
            <a:tailEnd/>
          </a:ln>
        </p:spPr>
      </p:cxnSp>
      <p:cxnSp>
        <p:nvCxnSpPr>
          <p:cNvPr id="30726" name="Straight Arrow Connector 65"/>
          <p:cNvCxnSpPr>
            <a:cxnSpLocks noChangeShapeType="1"/>
          </p:cNvCxnSpPr>
          <p:nvPr/>
        </p:nvCxnSpPr>
        <p:spPr bwMode="auto">
          <a:xfrm rot="5400000">
            <a:off x="457201" y="4419600"/>
            <a:ext cx="3962400" cy="3175"/>
          </a:xfrm>
          <a:prstGeom prst="straightConnector1">
            <a:avLst/>
          </a:prstGeom>
          <a:noFill/>
          <a:ln w="9525" algn="ctr">
            <a:solidFill>
              <a:schemeClr val="tx1"/>
            </a:solidFill>
            <a:round/>
            <a:headEnd/>
            <a:tailEnd type="arrow" w="med" len="med"/>
          </a:ln>
        </p:spPr>
      </p:cxnSp>
      <p:grpSp>
        <p:nvGrpSpPr>
          <p:cNvPr id="3" name="Group 87"/>
          <p:cNvGrpSpPr>
            <a:grpSpLocks/>
          </p:cNvGrpSpPr>
          <p:nvPr/>
        </p:nvGrpSpPr>
        <p:grpSpPr bwMode="auto">
          <a:xfrm>
            <a:off x="152400" y="2667000"/>
            <a:ext cx="4876800" cy="396875"/>
            <a:chOff x="152400" y="2667000"/>
            <a:chExt cx="4876800" cy="396875"/>
          </a:xfrm>
        </p:grpSpPr>
        <p:sp>
          <p:nvSpPr>
            <p:cNvPr id="30763" name="Text Box 42"/>
            <p:cNvSpPr txBox="1">
              <a:spLocks noChangeArrowheads="1"/>
            </p:cNvSpPr>
            <p:nvPr/>
          </p:nvSpPr>
          <p:spPr bwMode="auto">
            <a:xfrm>
              <a:off x="4419600" y="26670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6</a:t>
              </a:r>
            </a:p>
          </p:txBody>
        </p:sp>
        <p:sp>
          <p:nvSpPr>
            <p:cNvPr id="30764" name="AutoShape 15"/>
            <p:cNvSpPr>
              <a:spLocks noChangeArrowheads="1"/>
            </p:cNvSpPr>
            <p:nvPr/>
          </p:nvSpPr>
          <p:spPr bwMode="auto">
            <a:xfrm>
              <a:off x="152400" y="2667000"/>
              <a:ext cx="4267200" cy="307777"/>
            </a:xfrm>
            <a:prstGeom prst="roundRect">
              <a:avLst>
                <a:gd name="adj" fmla="val 148"/>
              </a:avLst>
            </a:prstGeom>
            <a:solidFill>
              <a:srgbClr val="3333FF"/>
            </a:solidFill>
            <a:ln w="9525">
              <a:noFill/>
              <a:round/>
              <a:headEnd/>
              <a:tailEnd/>
            </a:ln>
          </p:spPr>
          <p:txBody>
            <a:bodyPr lIns="0" tIns="0" rIns="0" bIns="0" anchor="ctr" anchorCtr="1">
              <a:spAutoFit/>
            </a:bodyPr>
            <a:lstStyle/>
            <a:p>
              <a:pPr>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التعرف على الأخطار المحتملة</a:t>
              </a:r>
              <a:r>
                <a:rPr lang="ar-KW" altLang="en-US" sz="2000">
                  <a:solidFill>
                    <a:schemeClr val="bg1"/>
                  </a:solidFill>
                  <a:latin typeface="Simplified Arabic" pitchFamily="18" charset="-78"/>
                  <a:cs typeface="Simplified Arabic" pitchFamily="18" charset="-78"/>
                </a:rPr>
                <a:t> المرتبطة بكل خطوة</a:t>
              </a:r>
            </a:p>
          </p:txBody>
        </p:sp>
      </p:grpSp>
      <p:grpSp>
        <p:nvGrpSpPr>
          <p:cNvPr id="4" name="Group 88"/>
          <p:cNvGrpSpPr>
            <a:grpSpLocks/>
          </p:cNvGrpSpPr>
          <p:nvPr/>
        </p:nvGrpSpPr>
        <p:grpSpPr bwMode="auto">
          <a:xfrm>
            <a:off x="152400" y="3124200"/>
            <a:ext cx="4876800" cy="396875"/>
            <a:chOff x="152400" y="3124200"/>
            <a:chExt cx="4876800" cy="396875"/>
          </a:xfrm>
        </p:grpSpPr>
        <p:sp>
          <p:nvSpPr>
            <p:cNvPr id="30761" name="Text Box 43"/>
            <p:cNvSpPr txBox="1">
              <a:spLocks noChangeArrowheads="1"/>
            </p:cNvSpPr>
            <p:nvPr/>
          </p:nvSpPr>
          <p:spPr bwMode="auto">
            <a:xfrm>
              <a:off x="4419600" y="31242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7</a:t>
              </a:r>
            </a:p>
          </p:txBody>
        </p:sp>
        <p:sp>
          <p:nvSpPr>
            <p:cNvPr id="30762" name="AutoShape 23"/>
            <p:cNvSpPr>
              <a:spLocks noChangeArrowheads="1"/>
            </p:cNvSpPr>
            <p:nvPr/>
          </p:nvSpPr>
          <p:spPr bwMode="auto">
            <a:xfrm>
              <a:off x="152400" y="3152002"/>
              <a:ext cx="4267200" cy="296235"/>
            </a:xfrm>
            <a:prstGeom prst="roundRect">
              <a:avLst>
                <a:gd name="adj" fmla="val 370"/>
              </a:avLst>
            </a:prstGeom>
            <a:solidFill>
              <a:srgbClr val="3333FF"/>
            </a:solidFill>
            <a:ln w="9525">
              <a:noFill/>
              <a:round/>
              <a:headEnd/>
              <a:tailEnd/>
            </a:ln>
          </p:spPr>
          <p:txBody>
            <a:bodyPr lIns="0" tIns="0" rIns="0" bIns="0" anchor="ct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تحديد نقاط التحكم الحرجة</a:t>
              </a:r>
              <a:endParaRPr lang="en-US" altLang="en-US" sz="2000">
                <a:solidFill>
                  <a:schemeClr val="bg1"/>
                </a:solidFill>
                <a:latin typeface="Simplified Arabic" pitchFamily="18" charset="-78"/>
                <a:cs typeface="Simplified Arabic" pitchFamily="18" charset="-78"/>
              </a:endParaRPr>
            </a:p>
          </p:txBody>
        </p:sp>
      </p:grpSp>
      <p:grpSp>
        <p:nvGrpSpPr>
          <p:cNvPr id="5" name="Group 89"/>
          <p:cNvGrpSpPr>
            <a:grpSpLocks/>
          </p:cNvGrpSpPr>
          <p:nvPr/>
        </p:nvGrpSpPr>
        <p:grpSpPr bwMode="auto">
          <a:xfrm>
            <a:off x="152400" y="3810000"/>
            <a:ext cx="4876800" cy="396875"/>
            <a:chOff x="152400" y="3810000"/>
            <a:chExt cx="4876800" cy="396875"/>
          </a:xfrm>
        </p:grpSpPr>
        <p:sp>
          <p:nvSpPr>
            <p:cNvPr id="30759" name="Text Box 44"/>
            <p:cNvSpPr txBox="1">
              <a:spLocks noChangeArrowheads="1"/>
            </p:cNvSpPr>
            <p:nvPr/>
          </p:nvSpPr>
          <p:spPr bwMode="auto">
            <a:xfrm>
              <a:off x="4419600" y="38100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8</a:t>
              </a:r>
            </a:p>
          </p:txBody>
        </p:sp>
        <p:sp>
          <p:nvSpPr>
            <p:cNvPr id="30760" name="AutoShape 24"/>
            <p:cNvSpPr>
              <a:spLocks noChangeArrowheads="1"/>
            </p:cNvSpPr>
            <p:nvPr/>
          </p:nvSpPr>
          <p:spPr bwMode="auto">
            <a:xfrm>
              <a:off x="152400" y="3901589"/>
              <a:ext cx="4267200" cy="296235"/>
            </a:xfrm>
            <a:prstGeom prst="roundRect">
              <a:avLst>
                <a:gd name="adj" fmla="val 338"/>
              </a:avLst>
            </a:prstGeom>
            <a:solidFill>
              <a:srgbClr val="3333FF"/>
            </a:solidFill>
            <a:ln w="9525">
              <a:noFill/>
              <a:round/>
              <a:headEnd/>
              <a:tailEnd/>
            </a:ln>
          </p:spPr>
          <p:txBody>
            <a:bodyPr lIns="0" tIns="0" rIns="0" bIns="0" anchor="ct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اعتماد الحدود الحرجة</a:t>
              </a:r>
              <a:endParaRPr lang="en-US" altLang="en-US" sz="2000">
                <a:solidFill>
                  <a:schemeClr val="bg1"/>
                </a:solidFill>
                <a:latin typeface="Simplified Arabic" pitchFamily="18" charset="-78"/>
                <a:cs typeface="Simplified Arabic" pitchFamily="18" charset="-78"/>
              </a:endParaRPr>
            </a:p>
          </p:txBody>
        </p:sp>
      </p:grpSp>
      <p:grpSp>
        <p:nvGrpSpPr>
          <p:cNvPr id="6" name="Group 91"/>
          <p:cNvGrpSpPr>
            <a:grpSpLocks/>
          </p:cNvGrpSpPr>
          <p:nvPr/>
        </p:nvGrpSpPr>
        <p:grpSpPr bwMode="auto">
          <a:xfrm>
            <a:off x="152400" y="5121275"/>
            <a:ext cx="4876800" cy="396875"/>
            <a:chOff x="152400" y="5121275"/>
            <a:chExt cx="4876800" cy="396875"/>
          </a:xfrm>
        </p:grpSpPr>
        <p:sp>
          <p:nvSpPr>
            <p:cNvPr id="30757" name="Text Box 46"/>
            <p:cNvSpPr txBox="1">
              <a:spLocks noChangeArrowheads="1"/>
            </p:cNvSpPr>
            <p:nvPr/>
          </p:nvSpPr>
          <p:spPr bwMode="auto">
            <a:xfrm>
              <a:off x="4419600" y="5121275"/>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10</a:t>
              </a:r>
            </a:p>
          </p:txBody>
        </p:sp>
        <p:sp>
          <p:nvSpPr>
            <p:cNvPr id="30758" name="AutoShape 25"/>
            <p:cNvSpPr>
              <a:spLocks noChangeArrowheads="1"/>
            </p:cNvSpPr>
            <p:nvPr/>
          </p:nvSpPr>
          <p:spPr bwMode="auto">
            <a:xfrm>
              <a:off x="152400" y="5196989"/>
              <a:ext cx="4267200" cy="296235"/>
            </a:xfrm>
            <a:prstGeom prst="roundRect">
              <a:avLst>
                <a:gd name="adj" fmla="val 310"/>
              </a:avLst>
            </a:prstGeom>
            <a:solidFill>
              <a:srgbClr val="3333FF"/>
            </a:solidFill>
            <a:ln w="9525">
              <a:noFill/>
              <a:round/>
              <a:headEnd/>
              <a:tailEnd/>
            </a:ln>
          </p:spPr>
          <p:txBody>
            <a:bodyPr lIns="0" tIns="0" rIns="0" bIns="0" anchor="ct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اعتماد تصحيح الانحرافات</a:t>
              </a:r>
              <a:endParaRPr lang="en-US" altLang="en-US" sz="2000">
                <a:solidFill>
                  <a:schemeClr val="bg1"/>
                </a:solidFill>
                <a:latin typeface="Simplified Arabic" pitchFamily="18" charset="-78"/>
                <a:cs typeface="Simplified Arabic" pitchFamily="18" charset="-78"/>
              </a:endParaRPr>
            </a:p>
          </p:txBody>
        </p:sp>
      </p:grpSp>
      <p:grpSp>
        <p:nvGrpSpPr>
          <p:cNvPr id="7" name="Group 92"/>
          <p:cNvGrpSpPr>
            <a:grpSpLocks/>
          </p:cNvGrpSpPr>
          <p:nvPr/>
        </p:nvGrpSpPr>
        <p:grpSpPr bwMode="auto">
          <a:xfrm>
            <a:off x="152400" y="5641975"/>
            <a:ext cx="4876800" cy="409575"/>
            <a:chOff x="152400" y="5641774"/>
            <a:chExt cx="4876800" cy="409776"/>
          </a:xfrm>
        </p:grpSpPr>
        <p:sp>
          <p:nvSpPr>
            <p:cNvPr id="30755" name="Text Box 47"/>
            <p:cNvSpPr txBox="1">
              <a:spLocks noChangeArrowheads="1"/>
            </p:cNvSpPr>
            <p:nvPr/>
          </p:nvSpPr>
          <p:spPr bwMode="auto">
            <a:xfrm>
              <a:off x="4419600" y="5654675"/>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11</a:t>
              </a:r>
            </a:p>
          </p:txBody>
        </p:sp>
        <p:sp>
          <p:nvSpPr>
            <p:cNvPr id="30756" name="AutoShape 26"/>
            <p:cNvSpPr>
              <a:spLocks noChangeArrowheads="1"/>
            </p:cNvSpPr>
            <p:nvPr/>
          </p:nvSpPr>
          <p:spPr bwMode="auto">
            <a:xfrm>
              <a:off x="152400" y="5641774"/>
              <a:ext cx="4267200" cy="296526"/>
            </a:xfrm>
            <a:prstGeom prst="roundRect">
              <a:avLst>
                <a:gd name="adj" fmla="val 236"/>
              </a:avLst>
            </a:prstGeom>
            <a:solidFill>
              <a:srgbClr val="3333FF"/>
            </a:solidFill>
            <a:ln w="9525">
              <a:noFill/>
              <a:round/>
              <a:headEnd/>
              <a:tailEnd/>
            </a:ln>
          </p:spPr>
          <p:txBody>
            <a:bodyPr lIns="0" tIns="0" rIns="0" bIns="0" anchor="ct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اعتماد نظام لحفظ السجلات</a:t>
              </a:r>
              <a:endParaRPr lang="en-US" altLang="en-US" sz="2000">
                <a:solidFill>
                  <a:schemeClr val="bg1"/>
                </a:solidFill>
                <a:latin typeface="Simplified Arabic" pitchFamily="18" charset="-78"/>
                <a:cs typeface="Simplified Arabic" pitchFamily="18" charset="-78"/>
              </a:endParaRPr>
            </a:p>
          </p:txBody>
        </p:sp>
      </p:grpSp>
      <p:grpSp>
        <p:nvGrpSpPr>
          <p:cNvPr id="8" name="Group 93"/>
          <p:cNvGrpSpPr>
            <a:grpSpLocks/>
          </p:cNvGrpSpPr>
          <p:nvPr/>
        </p:nvGrpSpPr>
        <p:grpSpPr bwMode="auto">
          <a:xfrm>
            <a:off x="152400" y="6400800"/>
            <a:ext cx="4876800" cy="396875"/>
            <a:chOff x="152400" y="6400800"/>
            <a:chExt cx="4876800" cy="396875"/>
          </a:xfrm>
        </p:grpSpPr>
        <p:sp>
          <p:nvSpPr>
            <p:cNvPr id="30753" name="Text Box 48"/>
            <p:cNvSpPr txBox="1">
              <a:spLocks noChangeArrowheads="1"/>
            </p:cNvSpPr>
            <p:nvPr/>
          </p:nvSpPr>
          <p:spPr bwMode="auto">
            <a:xfrm>
              <a:off x="4419600" y="64008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12</a:t>
              </a:r>
            </a:p>
          </p:txBody>
        </p:sp>
        <p:sp>
          <p:nvSpPr>
            <p:cNvPr id="30754" name="AutoShape 27"/>
            <p:cNvSpPr>
              <a:spLocks noChangeArrowheads="1"/>
            </p:cNvSpPr>
            <p:nvPr/>
          </p:nvSpPr>
          <p:spPr bwMode="auto">
            <a:xfrm>
              <a:off x="152400" y="6474023"/>
              <a:ext cx="4267200" cy="307777"/>
            </a:xfrm>
            <a:prstGeom prst="roundRect">
              <a:avLst>
                <a:gd name="adj" fmla="val 148"/>
              </a:avLst>
            </a:prstGeom>
            <a:solidFill>
              <a:srgbClr val="3333FF"/>
            </a:solidFill>
            <a:ln w="9525">
              <a:noFill/>
              <a:round/>
              <a:headEnd/>
              <a:tailEnd/>
            </a:ln>
          </p:spPr>
          <p:txBody>
            <a:bodyPr lIns="0" tIns="0" rIns="0" bIns="0" anchor="ctr" anchorCtr="1">
              <a:spAutoFit/>
            </a:bodyPr>
            <a:lstStyle/>
            <a:p>
              <a:pPr>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اعتماد إجراءات التحقق</a:t>
              </a:r>
              <a:endParaRPr lang="ar-KW" altLang="en-US" sz="2000">
                <a:solidFill>
                  <a:schemeClr val="bg1"/>
                </a:solidFill>
                <a:latin typeface="Simplified Arabic" pitchFamily="18" charset="-78"/>
                <a:cs typeface="Simplified Arabic" pitchFamily="18" charset="-78"/>
              </a:endParaRPr>
            </a:p>
          </p:txBody>
        </p:sp>
      </p:grpSp>
      <p:grpSp>
        <p:nvGrpSpPr>
          <p:cNvPr id="9" name="Group 90"/>
          <p:cNvGrpSpPr>
            <a:grpSpLocks/>
          </p:cNvGrpSpPr>
          <p:nvPr/>
        </p:nvGrpSpPr>
        <p:grpSpPr bwMode="auto">
          <a:xfrm>
            <a:off x="152400" y="4416425"/>
            <a:ext cx="4876800" cy="415925"/>
            <a:chOff x="152400" y="4416625"/>
            <a:chExt cx="4876800" cy="415725"/>
          </a:xfrm>
        </p:grpSpPr>
        <p:sp>
          <p:nvSpPr>
            <p:cNvPr id="30751" name="Text Box 45"/>
            <p:cNvSpPr txBox="1">
              <a:spLocks noChangeArrowheads="1"/>
            </p:cNvSpPr>
            <p:nvPr/>
          </p:nvSpPr>
          <p:spPr bwMode="auto">
            <a:xfrm>
              <a:off x="4419600" y="4435475"/>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9</a:t>
              </a:r>
            </a:p>
          </p:txBody>
        </p:sp>
        <p:sp>
          <p:nvSpPr>
            <p:cNvPr id="30752" name="Text Box 28"/>
            <p:cNvSpPr txBox="1">
              <a:spLocks noChangeArrowheads="1"/>
            </p:cNvSpPr>
            <p:nvPr/>
          </p:nvSpPr>
          <p:spPr bwMode="auto">
            <a:xfrm>
              <a:off x="152400" y="4416625"/>
              <a:ext cx="4267200" cy="307579"/>
            </a:xfrm>
            <a:prstGeom prst="rect">
              <a:avLst/>
            </a:prstGeom>
            <a:solidFill>
              <a:srgbClr val="3333FF"/>
            </a:solidFill>
            <a:ln w="9525">
              <a:noFill/>
              <a:miter lim="800000"/>
              <a:headEnd/>
              <a:tailEnd/>
            </a:ln>
          </p:spPr>
          <p:txBody>
            <a:bodyPr lIns="0" tIns="0" rIns="0" bIns="0">
              <a:spAutoFit/>
            </a:bodyPr>
            <a:lstStyle/>
            <a:p>
              <a:pPr algn="ctr">
                <a:tabLst>
                  <a:tab pos="723900" algn="l"/>
                  <a:tab pos="1447800" algn="l"/>
                  <a:tab pos="2171700" algn="l"/>
                  <a:tab pos="2895600" algn="l"/>
                  <a:tab pos="3619500" algn="l"/>
                </a:tabLst>
              </a:pPr>
              <a:r>
                <a:rPr lang="ar-SA" altLang="en-US" sz="2000">
                  <a:solidFill>
                    <a:schemeClr val="bg1"/>
                  </a:solidFill>
                  <a:latin typeface="Simplified Arabic" pitchFamily="18" charset="-78"/>
                  <a:cs typeface="Simplified Arabic" pitchFamily="18" charset="-78"/>
                </a:rPr>
                <a:t>اعتماد إجراءات الرقابة عند كل نقطة تحكم حرجة</a:t>
              </a:r>
              <a:endParaRPr lang="en-US" altLang="en-US" sz="2000">
                <a:solidFill>
                  <a:schemeClr val="bg1"/>
                </a:solidFill>
                <a:latin typeface="Simplified Arabic" pitchFamily="18" charset="-78"/>
                <a:cs typeface="Simplified Arabic" pitchFamily="18" charset="-78"/>
              </a:endParaRPr>
            </a:p>
          </p:txBody>
        </p:sp>
      </p:grpSp>
      <p:cxnSp>
        <p:nvCxnSpPr>
          <p:cNvPr id="30734" name="Straight Arrow Connector 74"/>
          <p:cNvCxnSpPr>
            <a:cxnSpLocks noChangeShapeType="1"/>
          </p:cNvCxnSpPr>
          <p:nvPr/>
        </p:nvCxnSpPr>
        <p:spPr bwMode="auto">
          <a:xfrm rot="5400000">
            <a:off x="4837907" y="4533106"/>
            <a:ext cx="3352800" cy="77787"/>
          </a:xfrm>
          <a:prstGeom prst="straightConnector1">
            <a:avLst/>
          </a:prstGeom>
          <a:noFill/>
          <a:ln w="9525" algn="ctr">
            <a:solidFill>
              <a:schemeClr val="tx1"/>
            </a:solidFill>
            <a:round/>
            <a:headEnd/>
            <a:tailEnd type="arrow" w="med" len="med"/>
          </a:ln>
        </p:spPr>
      </p:cxnSp>
      <p:grpSp>
        <p:nvGrpSpPr>
          <p:cNvPr id="10" name="Group 81"/>
          <p:cNvGrpSpPr>
            <a:grpSpLocks/>
          </p:cNvGrpSpPr>
          <p:nvPr/>
        </p:nvGrpSpPr>
        <p:grpSpPr bwMode="auto">
          <a:xfrm>
            <a:off x="5105400" y="2743200"/>
            <a:ext cx="4114800" cy="396875"/>
            <a:chOff x="5105400" y="2743200"/>
            <a:chExt cx="4114800" cy="396875"/>
          </a:xfrm>
        </p:grpSpPr>
        <p:sp>
          <p:nvSpPr>
            <p:cNvPr id="30749" name="Text Box 36"/>
            <p:cNvSpPr txBox="1">
              <a:spLocks noChangeArrowheads="1"/>
            </p:cNvSpPr>
            <p:nvPr/>
          </p:nvSpPr>
          <p:spPr bwMode="auto">
            <a:xfrm>
              <a:off x="8728881" y="27432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a:t>
              </a:r>
            </a:p>
          </p:txBody>
        </p:sp>
        <p:sp>
          <p:nvSpPr>
            <p:cNvPr id="30750" name="AutoShape 11"/>
            <p:cNvSpPr>
              <a:spLocks noChangeArrowheads="1"/>
            </p:cNvSpPr>
            <p:nvPr/>
          </p:nvSpPr>
          <p:spPr bwMode="auto">
            <a:xfrm>
              <a:off x="5105400" y="2819400"/>
              <a:ext cx="3623481" cy="296235"/>
            </a:xfrm>
            <a:prstGeom prst="roundRect">
              <a:avLst>
                <a:gd name="adj" fmla="val 370"/>
              </a:avLst>
            </a:prstGeom>
            <a:solidFill>
              <a:schemeClr val="tx2"/>
            </a:solidFill>
            <a:ln w="9525">
              <a:noFill/>
              <a:round/>
              <a:headEnd/>
              <a:tailEnd/>
            </a:ln>
          </p:spPr>
          <p:txBody>
            <a:bodyPr lIns="0" tIns="0" rIns="0" bIns="0" anchor="ctr" anchorCtr="1">
              <a:spAutoFit/>
            </a:bodyPr>
            <a:lstStyle/>
            <a:p>
              <a:pPr rtl="1">
                <a:lnSpc>
                  <a:spcPct val="95000"/>
                </a:lnSpc>
                <a:buClr>
                  <a:srgbClr val="000000"/>
                </a:buClr>
                <a:buSzPct val="45000"/>
                <a:buFont typeface="StarSymbol" charset="0"/>
                <a:buNone/>
                <a:tabLst>
                  <a:tab pos="723900" algn="l"/>
                  <a:tab pos="1447800" algn="l"/>
                  <a:tab pos="2171700" algn="l"/>
                  <a:tab pos="2895600" algn="l"/>
                </a:tabLst>
              </a:pPr>
              <a:r>
                <a:rPr lang="ar-KW" sz="2000">
                  <a:solidFill>
                    <a:schemeClr val="bg1"/>
                  </a:solidFill>
                  <a:latin typeface="Simplified Arabic" pitchFamily="18" charset="-78"/>
                  <a:cs typeface="Simplified Arabic" pitchFamily="18" charset="-78"/>
                </a:rPr>
                <a:t>تشكيل فريق العمل</a:t>
              </a:r>
            </a:p>
          </p:txBody>
        </p:sp>
      </p:grpSp>
      <p:grpSp>
        <p:nvGrpSpPr>
          <p:cNvPr id="11" name="Group 82"/>
          <p:cNvGrpSpPr>
            <a:grpSpLocks/>
          </p:cNvGrpSpPr>
          <p:nvPr/>
        </p:nvGrpSpPr>
        <p:grpSpPr bwMode="auto">
          <a:xfrm>
            <a:off x="5105400" y="3352800"/>
            <a:ext cx="4114800" cy="396875"/>
            <a:chOff x="5105400" y="3352800"/>
            <a:chExt cx="4114800" cy="396875"/>
          </a:xfrm>
        </p:grpSpPr>
        <p:sp>
          <p:nvSpPr>
            <p:cNvPr id="30747" name="Text Box 38"/>
            <p:cNvSpPr txBox="1">
              <a:spLocks noChangeArrowheads="1"/>
            </p:cNvSpPr>
            <p:nvPr/>
          </p:nvSpPr>
          <p:spPr bwMode="auto">
            <a:xfrm>
              <a:off x="8728881" y="33528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2</a:t>
              </a:r>
            </a:p>
          </p:txBody>
        </p:sp>
        <p:sp>
          <p:nvSpPr>
            <p:cNvPr id="30748" name="AutoShape 12"/>
            <p:cNvSpPr>
              <a:spLocks noChangeArrowheads="1"/>
            </p:cNvSpPr>
            <p:nvPr/>
          </p:nvSpPr>
          <p:spPr bwMode="auto">
            <a:xfrm>
              <a:off x="5105400" y="3437225"/>
              <a:ext cx="3623481" cy="296235"/>
            </a:xfrm>
            <a:prstGeom prst="roundRect">
              <a:avLst>
                <a:gd name="adj" fmla="val 338"/>
              </a:avLst>
            </a:prstGeom>
            <a:solidFill>
              <a:schemeClr val="tx2"/>
            </a:solidFill>
            <a:ln w="9525">
              <a:noFill/>
              <a:round/>
              <a:headEnd/>
              <a:tailEnd/>
            </a:ln>
          </p:spPr>
          <p:txBody>
            <a:bodyPr lIns="0" tIns="0" rIns="0" bIns="0" anchor="ct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وصف المنتج</a:t>
              </a:r>
              <a:endParaRPr lang="en-US" altLang="en-US" sz="2000">
                <a:solidFill>
                  <a:schemeClr val="bg1"/>
                </a:solidFill>
                <a:latin typeface="Simplified Arabic" pitchFamily="18" charset="-78"/>
                <a:cs typeface="Simplified Arabic" pitchFamily="18" charset="-78"/>
              </a:endParaRPr>
            </a:p>
          </p:txBody>
        </p:sp>
      </p:grpSp>
      <p:grpSp>
        <p:nvGrpSpPr>
          <p:cNvPr id="12" name="Group 84"/>
          <p:cNvGrpSpPr>
            <a:grpSpLocks/>
          </p:cNvGrpSpPr>
          <p:nvPr/>
        </p:nvGrpSpPr>
        <p:grpSpPr bwMode="auto">
          <a:xfrm>
            <a:off x="5105400" y="4632325"/>
            <a:ext cx="4114800" cy="396875"/>
            <a:chOff x="5105400" y="4632325"/>
            <a:chExt cx="4114800" cy="396875"/>
          </a:xfrm>
        </p:grpSpPr>
        <p:sp>
          <p:nvSpPr>
            <p:cNvPr id="30745" name="Text Box 40"/>
            <p:cNvSpPr txBox="1">
              <a:spLocks noChangeArrowheads="1"/>
            </p:cNvSpPr>
            <p:nvPr/>
          </p:nvSpPr>
          <p:spPr bwMode="auto">
            <a:xfrm>
              <a:off x="8728881" y="4632325"/>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4</a:t>
              </a:r>
            </a:p>
          </p:txBody>
        </p:sp>
        <p:sp>
          <p:nvSpPr>
            <p:cNvPr id="30746" name="AutoShape 13"/>
            <p:cNvSpPr>
              <a:spLocks noChangeArrowheads="1"/>
            </p:cNvSpPr>
            <p:nvPr/>
          </p:nvSpPr>
          <p:spPr bwMode="auto">
            <a:xfrm>
              <a:off x="5105400" y="4685575"/>
              <a:ext cx="3623481" cy="296235"/>
            </a:xfrm>
            <a:prstGeom prst="roundRect">
              <a:avLst>
                <a:gd name="adj" fmla="val 310"/>
              </a:avLst>
            </a:prstGeom>
            <a:solidFill>
              <a:schemeClr val="tx2"/>
            </a:solidFill>
            <a:ln w="9525">
              <a:noFill/>
              <a:round/>
              <a:headEnd/>
              <a:tailEnd/>
            </a:ln>
          </p:spPr>
          <p:txBody>
            <a:bodyPr lIns="0" tIns="0" rIns="0" bIns="0" anchor="ct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إعداد مخطط التصنيع</a:t>
              </a:r>
              <a:endParaRPr lang="en-US" altLang="en-US" sz="2000">
                <a:solidFill>
                  <a:schemeClr val="bg1"/>
                </a:solidFill>
                <a:latin typeface="Simplified Arabic" pitchFamily="18" charset="-78"/>
                <a:cs typeface="Simplified Arabic" pitchFamily="18" charset="-78"/>
              </a:endParaRPr>
            </a:p>
          </p:txBody>
        </p:sp>
      </p:grpSp>
      <p:grpSp>
        <p:nvGrpSpPr>
          <p:cNvPr id="13" name="Group 85"/>
          <p:cNvGrpSpPr>
            <a:grpSpLocks/>
          </p:cNvGrpSpPr>
          <p:nvPr/>
        </p:nvGrpSpPr>
        <p:grpSpPr bwMode="auto">
          <a:xfrm>
            <a:off x="5105400" y="5334000"/>
            <a:ext cx="4052888" cy="473075"/>
            <a:chOff x="5105400" y="5334002"/>
            <a:chExt cx="4053385" cy="473073"/>
          </a:xfrm>
        </p:grpSpPr>
        <p:sp>
          <p:nvSpPr>
            <p:cNvPr id="30743" name="Text Box 41"/>
            <p:cNvSpPr txBox="1">
              <a:spLocks noChangeArrowheads="1"/>
            </p:cNvSpPr>
            <p:nvPr/>
          </p:nvSpPr>
          <p:spPr bwMode="auto">
            <a:xfrm>
              <a:off x="8667466" y="54102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5</a:t>
              </a:r>
            </a:p>
          </p:txBody>
        </p:sp>
        <p:sp>
          <p:nvSpPr>
            <p:cNvPr id="30744" name="AutoShape 14"/>
            <p:cNvSpPr>
              <a:spLocks noChangeArrowheads="1"/>
            </p:cNvSpPr>
            <p:nvPr/>
          </p:nvSpPr>
          <p:spPr bwMode="auto">
            <a:xfrm>
              <a:off x="5105400" y="5334002"/>
              <a:ext cx="3623481" cy="307579"/>
            </a:xfrm>
            <a:prstGeom prst="roundRect">
              <a:avLst>
                <a:gd name="adj" fmla="val 236"/>
              </a:avLst>
            </a:prstGeom>
            <a:solidFill>
              <a:schemeClr val="tx2"/>
            </a:solidFill>
            <a:ln w="9525">
              <a:noFill/>
              <a:round/>
              <a:headEnd/>
              <a:tailEnd/>
            </a:ln>
          </p:spPr>
          <p:txBody>
            <a:bodyPr lIns="0" tIns="0" rIns="0" bIns="0" anchor="ctr" anchorCtr="1">
              <a:spAutoFit/>
            </a:bodyPr>
            <a:lstStyle/>
            <a:p>
              <a:pPr>
                <a:tabLst>
                  <a:tab pos="723900" algn="l"/>
                  <a:tab pos="1447800" algn="l"/>
                  <a:tab pos="2171700" algn="l"/>
                  <a:tab pos="2895600" algn="l"/>
                </a:tabLst>
              </a:pPr>
              <a:r>
                <a:rPr lang="ar-SA" altLang="en-US" sz="2000">
                  <a:solidFill>
                    <a:schemeClr val="bg1"/>
                  </a:solidFill>
                  <a:latin typeface="Simplified Arabic" pitchFamily="18" charset="-78"/>
                  <a:cs typeface="Simplified Arabic" pitchFamily="18" charset="-78"/>
                </a:rPr>
                <a:t>التأكد من مخطط التصنيع</a:t>
              </a:r>
              <a:endParaRPr lang="en-US" altLang="en-US" sz="2000">
                <a:solidFill>
                  <a:schemeClr val="bg1"/>
                </a:solidFill>
                <a:latin typeface="Simplified Arabic" pitchFamily="18" charset="-78"/>
                <a:cs typeface="Simplified Arabic" pitchFamily="18" charset="-78"/>
              </a:endParaRPr>
            </a:p>
          </p:txBody>
        </p:sp>
      </p:grpSp>
      <p:grpSp>
        <p:nvGrpSpPr>
          <p:cNvPr id="14" name="Group 83"/>
          <p:cNvGrpSpPr>
            <a:grpSpLocks/>
          </p:cNvGrpSpPr>
          <p:nvPr/>
        </p:nvGrpSpPr>
        <p:grpSpPr bwMode="auto">
          <a:xfrm>
            <a:off x="5105400" y="3962400"/>
            <a:ext cx="4114800" cy="396875"/>
            <a:chOff x="5105400" y="3962400"/>
            <a:chExt cx="4114800" cy="396875"/>
          </a:xfrm>
        </p:grpSpPr>
        <p:sp>
          <p:nvSpPr>
            <p:cNvPr id="30741" name="Text Box 39"/>
            <p:cNvSpPr txBox="1">
              <a:spLocks noChangeArrowheads="1"/>
            </p:cNvSpPr>
            <p:nvPr/>
          </p:nvSpPr>
          <p:spPr bwMode="auto">
            <a:xfrm>
              <a:off x="8728881" y="39624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3</a:t>
              </a:r>
            </a:p>
          </p:txBody>
        </p:sp>
        <p:sp>
          <p:nvSpPr>
            <p:cNvPr id="30742" name="Text Box 16"/>
            <p:cNvSpPr txBox="1">
              <a:spLocks noChangeArrowheads="1"/>
            </p:cNvSpPr>
            <p:nvPr/>
          </p:nvSpPr>
          <p:spPr bwMode="auto">
            <a:xfrm>
              <a:off x="5105400" y="4055050"/>
              <a:ext cx="3623481" cy="296235"/>
            </a:xfrm>
            <a:prstGeom prst="rect">
              <a:avLst/>
            </a:prstGeom>
            <a:solidFill>
              <a:schemeClr val="tx2"/>
            </a:solidFill>
            <a:ln w="9525">
              <a:noFill/>
              <a:miter lim="800000"/>
              <a:headEnd/>
              <a:tailEnd/>
            </a:ln>
          </p:spPr>
          <p:txBody>
            <a:bodyPr lIns="0" tIns="0" rIns="0" bIns="0">
              <a:spAutoFit/>
            </a:bodyPr>
            <a:lstStyle/>
            <a:p>
              <a:pPr algn="ctr">
                <a:lnSpc>
                  <a:spcPct val="95000"/>
                </a:lnSpc>
                <a:buClr>
                  <a:srgbClr val="000000"/>
                </a:buClr>
                <a:buSzPct val="45000"/>
                <a:buFont typeface="StarSymbol" charset="0"/>
                <a:buNone/>
                <a:tabLst>
                  <a:tab pos="723900" algn="l"/>
                  <a:tab pos="1447800" algn="l"/>
                  <a:tab pos="2171700" algn="l"/>
                  <a:tab pos="2895600" algn="l"/>
                  <a:tab pos="3619500" algn="l"/>
                </a:tabLst>
              </a:pPr>
              <a:r>
                <a:rPr lang="ar-SA" altLang="en-US" sz="2000">
                  <a:solidFill>
                    <a:schemeClr val="bg1"/>
                  </a:solidFill>
                  <a:latin typeface="Simplified Arabic" pitchFamily="18" charset="-78"/>
                  <a:cs typeface="Simplified Arabic" pitchFamily="18" charset="-78"/>
                </a:rPr>
                <a:t>معرفة القصد من الاستعمال</a:t>
              </a:r>
              <a:endParaRPr lang="en-US" altLang="en-US" sz="2000">
                <a:solidFill>
                  <a:schemeClr val="bg1"/>
                </a:solidFill>
                <a:latin typeface="Simplified Arabic" pitchFamily="18" charset="-78"/>
                <a:cs typeface="Simplified Arabic" pitchFamily="18" charset="-78"/>
              </a:endParaRPr>
            </a:p>
          </p:txBody>
        </p:sp>
      </p:grpSp>
      <p:sp>
        <p:nvSpPr>
          <p:cNvPr id="30740" name="Rectangle 11"/>
          <p:cNvSpPr>
            <a:spLocks noChangeArrowheads="1"/>
          </p:cNvSpPr>
          <p:nvPr/>
        </p:nvSpPr>
        <p:spPr bwMode="auto">
          <a:xfrm>
            <a:off x="76200" y="152400"/>
            <a:ext cx="8686800" cy="523875"/>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spcBef>
                <a:spcPts val="1800"/>
              </a:spcBef>
            </a:pPr>
            <a:r>
              <a:rPr lang="ar-SA" altLang="en-US" sz="2800">
                <a:solidFill>
                  <a:schemeClr val="bg1"/>
                </a:solidFill>
                <a:latin typeface="Simplified Arabic" pitchFamily="18" charset="-78"/>
                <a:cs typeface="Simplified Arabic" pitchFamily="18" charset="-78"/>
              </a:rPr>
              <a:t>متطلبات وأساسيات نظام الهاسب</a:t>
            </a:r>
            <a:endParaRPr lang="en-US" altLang="en-US" sz="2800">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2"/>
          <p:cNvSpPr>
            <a:spLocks noChangeArrowheads="1"/>
          </p:cNvSpPr>
          <p:nvPr/>
        </p:nvSpPr>
        <p:spPr bwMode="auto">
          <a:xfrm>
            <a:off x="6400800" y="1828800"/>
            <a:ext cx="2336800" cy="4114800"/>
          </a:xfrm>
          <a:prstGeom prst="rect">
            <a:avLst/>
          </a:prstGeom>
          <a:noFill/>
          <a:ln w="57150">
            <a:solidFill>
              <a:srgbClr val="00B0F0"/>
            </a:solidFill>
            <a:miter lim="800000"/>
            <a:headEnd/>
            <a:tailEnd/>
          </a:ln>
        </p:spPr>
        <p:txBody>
          <a:bodyPr/>
          <a:lstStyle/>
          <a:p>
            <a:pPr indent="317500" algn="ctr" rtl="1" eaLnBrk="0" hangingPunct="0">
              <a:lnSpc>
                <a:spcPct val="150000"/>
              </a:lnSpc>
              <a:tabLst>
                <a:tab pos="363538" algn="r"/>
              </a:tabLst>
            </a:pPr>
            <a:r>
              <a:rPr lang="ar-KW" altLang="zh-CN" sz="2800">
                <a:solidFill>
                  <a:schemeClr val="tx2"/>
                </a:solidFill>
                <a:latin typeface="Times New Roman" pitchFamily="18" charset="0"/>
                <a:cs typeface="Simplified Arabic" pitchFamily="18" charset="-78"/>
              </a:rPr>
              <a:t>تطبيقات الهاسب</a:t>
            </a:r>
          </a:p>
          <a:p>
            <a:pPr indent="317500" algn="ctr" rtl="1" eaLnBrk="0" hangingPunct="0">
              <a:lnSpc>
                <a:spcPct val="150000"/>
              </a:lnSpc>
              <a:tabLst>
                <a:tab pos="363538" algn="r"/>
              </a:tabLst>
            </a:pPr>
            <a:r>
              <a:rPr lang="ar-KW" altLang="zh-CN" sz="2800">
                <a:solidFill>
                  <a:schemeClr val="tx2"/>
                </a:solidFill>
                <a:latin typeface="Times New Roman" pitchFamily="18" charset="0"/>
                <a:cs typeface="Simplified Arabic" pitchFamily="18" charset="-78"/>
              </a:rPr>
              <a:t>في صناعة الحلال</a:t>
            </a:r>
          </a:p>
        </p:txBody>
      </p:sp>
      <p:pic>
        <p:nvPicPr>
          <p:cNvPr id="31747" name="Picture 2"/>
          <p:cNvPicPr>
            <a:picLocks noChangeAspect="1"/>
          </p:cNvPicPr>
          <p:nvPr/>
        </p:nvPicPr>
        <p:blipFill>
          <a:blip r:embed="rId2"/>
          <a:srcRect/>
          <a:stretch>
            <a:fillRect/>
          </a:stretch>
        </p:blipFill>
        <p:spPr bwMode="auto">
          <a:xfrm rot="-499167">
            <a:off x="3927475" y="4683125"/>
            <a:ext cx="1752600" cy="1752600"/>
          </a:xfrm>
          <a:prstGeom prst="rect">
            <a:avLst/>
          </a:prstGeom>
          <a:noFill/>
          <a:ln w="9525">
            <a:noFill/>
            <a:miter lim="800000"/>
            <a:headEnd/>
            <a:tailEnd/>
          </a:ln>
        </p:spPr>
      </p:pic>
      <p:sp>
        <p:nvSpPr>
          <p:cNvPr id="15" name="Rectangle 42"/>
          <p:cNvSpPr>
            <a:spLocks noChangeArrowheads="1"/>
          </p:cNvSpPr>
          <p:nvPr/>
        </p:nvSpPr>
        <p:spPr bwMode="auto">
          <a:xfrm>
            <a:off x="152400" y="762000"/>
            <a:ext cx="5486400" cy="3124200"/>
          </a:xfrm>
          <a:prstGeom prst="rect">
            <a:avLst/>
          </a:prstGeom>
          <a:solidFill>
            <a:srgbClr val="FFC000"/>
          </a:solidFill>
          <a:ln w="9525">
            <a:noFill/>
            <a:miter lim="800000"/>
            <a:headEnd/>
            <a:tailEnd/>
          </a:ln>
        </p:spPr>
        <p:txBody>
          <a:bodyPr/>
          <a:lstStyle/>
          <a:p>
            <a:pPr algn="ctr" rtl="1">
              <a:lnSpc>
                <a:spcPct val="200000"/>
              </a:lnSpc>
              <a:spcBef>
                <a:spcPts val="1200"/>
              </a:spcBef>
              <a:buClr>
                <a:srgbClr val="000000"/>
              </a:buClr>
              <a:buSzPct val="45000"/>
              <a:buFont typeface="StarSymbol" charset="0"/>
              <a:buNone/>
              <a:tabLst>
                <a:tab pos="723900" algn="l"/>
                <a:tab pos="1447800" algn="l"/>
                <a:tab pos="2171700" algn="l"/>
                <a:tab pos="2895600" algn="l"/>
              </a:tabLst>
            </a:pPr>
            <a:r>
              <a:rPr lang="ar-KW" altLang="en-US" sz="3200">
                <a:solidFill>
                  <a:schemeClr val="tx2"/>
                </a:solidFill>
                <a:latin typeface="Simplified Arabic" pitchFamily="18" charset="-78"/>
                <a:cs typeface="Simplified Arabic" pitchFamily="18" charset="-78"/>
              </a:rPr>
              <a:t>كيف يمكن تطبيق نظام الهاسب في صناعة الحلال؟</a:t>
            </a:r>
          </a:p>
          <a:p>
            <a:pPr algn="ctr" rtl="1">
              <a:lnSpc>
                <a:spcPct val="200000"/>
              </a:lnSpc>
              <a:spcBef>
                <a:spcPts val="1200"/>
              </a:spcBef>
              <a:buClr>
                <a:srgbClr val="000000"/>
              </a:buClr>
              <a:buSzPct val="45000"/>
              <a:tabLst>
                <a:tab pos="723900" algn="l"/>
                <a:tab pos="1447800" algn="l"/>
                <a:tab pos="2171700" algn="l"/>
                <a:tab pos="2895600" algn="l"/>
              </a:tabLst>
            </a:pPr>
            <a:r>
              <a:rPr lang="ar-KW" altLang="en-US" sz="3200">
                <a:solidFill>
                  <a:srgbClr val="00B0F0"/>
                </a:solidFill>
                <a:latin typeface="Simplified Arabic" pitchFamily="18" charset="-78"/>
                <a:cs typeface="Simplified Arabic" pitchFamily="18" charset="-78"/>
              </a:rPr>
              <a:t>هاسب-حلال</a:t>
            </a:r>
            <a:endParaRPr lang="en-GB" sz="2800">
              <a:solidFill>
                <a:srgbClr val="00B0F0"/>
              </a:solidFill>
              <a:latin typeface="Times New Roman" pitchFamily="18" charset="0"/>
              <a:cs typeface="Times New Roman" pitchFamily="18" charset="0"/>
            </a:endParaRPr>
          </a:p>
          <a:p>
            <a:pPr algn="ctr" rtl="1">
              <a:lnSpc>
                <a:spcPct val="200000"/>
              </a:lnSpc>
              <a:spcBef>
                <a:spcPts val="1200"/>
              </a:spcBef>
              <a:buClr>
                <a:srgbClr val="000000"/>
              </a:buClr>
              <a:buSzPct val="45000"/>
              <a:tabLst>
                <a:tab pos="723900" algn="l"/>
                <a:tab pos="1447800" algn="l"/>
                <a:tab pos="2171700" algn="l"/>
                <a:tab pos="2895600" algn="l"/>
              </a:tabLst>
            </a:pPr>
            <a:endParaRPr lang="en-GB" sz="2800">
              <a:latin typeface="Times New Roman" pitchFamily="18" charset="0"/>
              <a:cs typeface="Times New Roman" pitchFamily="18" charset="0"/>
            </a:endParaRPr>
          </a:p>
          <a:p>
            <a:pPr algn="ctr" rtl="1">
              <a:lnSpc>
                <a:spcPct val="200000"/>
              </a:lnSpc>
              <a:spcBef>
                <a:spcPts val="1200"/>
              </a:spcBef>
              <a:buClr>
                <a:srgbClr val="000000"/>
              </a:buClr>
              <a:buSzPct val="45000"/>
              <a:buFont typeface="StarSymbol" charset="0"/>
              <a:buNone/>
              <a:tabLst>
                <a:tab pos="723900" algn="l"/>
                <a:tab pos="1447800" algn="l"/>
                <a:tab pos="2171700" algn="l"/>
                <a:tab pos="2895600" algn="l"/>
              </a:tabLst>
            </a:pPr>
            <a:endParaRPr lang="en-US" altLang="en-US" sz="2800">
              <a:latin typeface="Times New Roman" pitchFamily="18" charset="0"/>
              <a:cs typeface="Times New Roman" pitchFamily="18" charset="0"/>
            </a:endParaRPr>
          </a:p>
        </p:txBody>
      </p:sp>
      <p:grpSp>
        <p:nvGrpSpPr>
          <p:cNvPr id="2" name="Group 7"/>
          <p:cNvGrpSpPr>
            <a:grpSpLocks/>
          </p:cNvGrpSpPr>
          <p:nvPr/>
        </p:nvGrpSpPr>
        <p:grpSpPr bwMode="auto">
          <a:xfrm>
            <a:off x="5670550" y="228600"/>
            <a:ext cx="3321050" cy="1082675"/>
            <a:chOff x="5562600" y="228600"/>
            <a:chExt cx="3320772" cy="1083340"/>
          </a:xfrm>
        </p:grpSpPr>
        <p:pic>
          <p:nvPicPr>
            <p:cNvPr id="31750" name="Picture 43" descr="haccp approved source"/>
            <p:cNvPicPr>
              <a:picLocks noChangeAspect="1" noChangeArrowheads="1"/>
            </p:cNvPicPr>
            <p:nvPr/>
          </p:nvPicPr>
          <p:blipFill>
            <a:blip r:embed="rId3"/>
            <a:srcRect/>
            <a:stretch>
              <a:fillRect/>
            </a:stretch>
          </p:blipFill>
          <p:spPr bwMode="auto">
            <a:xfrm>
              <a:off x="5562600" y="228600"/>
              <a:ext cx="2133600" cy="1083340"/>
            </a:xfrm>
            <a:prstGeom prst="rect">
              <a:avLst/>
            </a:prstGeom>
            <a:solidFill>
              <a:schemeClr val="tx1"/>
            </a:solidFill>
            <a:ln w="9525">
              <a:noFill/>
              <a:miter lim="800000"/>
              <a:headEnd/>
              <a:tailEnd/>
            </a:ln>
          </p:spPr>
        </p:pic>
        <p:sp>
          <p:nvSpPr>
            <p:cNvPr id="31751" name="Rectangle 3"/>
            <p:cNvSpPr>
              <a:spLocks noChangeArrowheads="1"/>
            </p:cNvSpPr>
            <p:nvPr/>
          </p:nvSpPr>
          <p:spPr bwMode="auto">
            <a:xfrm>
              <a:off x="7467600" y="457200"/>
              <a:ext cx="1415772" cy="646331"/>
            </a:xfrm>
            <a:prstGeom prst="rect">
              <a:avLst/>
            </a:prstGeom>
            <a:noFill/>
            <a:ln w="9525">
              <a:noFill/>
              <a:miter lim="800000"/>
              <a:headEnd/>
              <a:tailEnd/>
            </a:ln>
          </p:spPr>
          <p:txBody>
            <a:bodyPr wrap="none">
              <a:spAutoFit/>
            </a:bodyPr>
            <a:lstStyle/>
            <a:p>
              <a:r>
                <a:rPr lang="en-US" sz="3600">
                  <a:solidFill>
                    <a:schemeClr val="tx2"/>
                  </a:solidFill>
                  <a:latin typeface="Times New Roman" pitchFamily="18" charset="0"/>
                  <a:cs typeface="Times New Roman" pitchFamily="18" charset="0"/>
                </a:rPr>
                <a:t>-</a:t>
              </a:r>
              <a:r>
                <a:rPr lang="en-US" sz="3600" i="1">
                  <a:solidFill>
                    <a:schemeClr val="tx2"/>
                  </a:solidFill>
                  <a:latin typeface="Times New Roman" pitchFamily="18" charset="0"/>
                  <a:cs typeface="Times New Roman" pitchFamily="18" charset="0"/>
                </a:rPr>
                <a:t>Halal</a:t>
              </a:r>
              <a:endParaRPr lang="ar-KW" sz="3600" i="1"/>
            </a:p>
          </p:txBody>
        </p:sp>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6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85800" y="381000"/>
            <a:ext cx="8001000" cy="769938"/>
          </a:xfrm>
          <a:prstGeom prst="rect">
            <a:avLst/>
          </a:prstGeom>
          <a:solidFill>
            <a:srgbClr val="00B050"/>
          </a:solidFill>
          <a:ln w="9525">
            <a:noFill/>
            <a:miter lim="800000"/>
            <a:headEnd/>
            <a:tailEnd/>
          </a:ln>
        </p:spPr>
        <p:txBody>
          <a:bodyPr>
            <a:spAutoFit/>
          </a:bodyPr>
          <a:lstStyle/>
          <a:p>
            <a:pPr algn="just" rtl="1">
              <a:lnSpc>
                <a:spcPct val="150000"/>
              </a:lnSpc>
              <a:spcBef>
                <a:spcPts val="1200"/>
              </a:spcBef>
            </a:pPr>
            <a:r>
              <a:rPr lang="ar-EG" sz="3200">
                <a:solidFill>
                  <a:schemeClr val="bg1"/>
                </a:solidFill>
                <a:latin typeface="Simplified Arabic" pitchFamily="18" charset="-78"/>
                <a:cs typeface="Simplified Arabic" pitchFamily="18" charset="-78"/>
              </a:rPr>
              <a:t>النطـاق:</a:t>
            </a:r>
            <a:endParaRPr lang="en-US" sz="3200">
              <a:solidFill>
                <a:schemeClr val="bg1"/>
              </a:solidFill>
              <a:latin typeface="Simplified Arabic" pitchFamily="18" charset="-78"/>
              <a:cs typeface="Simplified Arabic" pitchFamily="18" charset="-78"/>
            </a:endParaRPr>
          </a:p>
        </p:txBody>
      </p:sp>
      <p:sp>
        <p:nvSpPr>
          <p:cNvPr id="5123" name="Rectangle 3"/>
          <p:cNvSpPr>
            <a:spLocks noChangeArrowheads="1"/>
          </p:cNvSpPr>
          <p:nvPr/>
        </p:nvSpPr>
        <p:spPr bwMode="auto">
          <a:xfrm>
            <a:off x="685800" y="1316038"/>
            <a:ext cx="8001000" cy="2678112"/>
          </a:xfrm>
          <a:prstGeom prst="rect">
            <a:avLst/>
          </a:prstGeom>
          <a:noFill/>
          <a:ln w="9525">
            <a:noFill/>
            <a:miter lim="800000"/>
            <a:headEnd/>
            <a:tailEnd/>
          </a:ln>
        </p:spPr>
        <p:txBody>
          <a:bodyPr>
            <a:spAutoFit/>
          </a:bodyPr>
          <a:lstStyle/>
          <a:p>
            <a:pPr algn="just" rtl="1">
              <a:lnSpc>
                <a:spcPct val="200000"/>
              </a:lnSpc>
              <a:spcBef>
                <a:spcPts val="1200"/>
              </a:spcBef>
            </a:pPr>
            <a:r>
              <a:rPr lang="ar-EG" sz="2800">
                <a:latin typeface="Simplified Arabic" pitchFamily="18" charset="-78"/>
                <a:cs typeface="Simplified Arabic" pitchFamily="18" charset="-78"/>
              </a:rPr>
              <a:t>تشمل </a:t>
            </a:r>
            <a:r>
              <a:rPr lang="ar-KW" sz="2800">
                <a:latin typeface="Simplified Arabic" pitchFamily="18" charset="-78"/>
                <a:cs typeface="Simplified Arabic" pitchFamily="18" charset="-78"/>
              </a:rPr>
              <a:t>هذه الورقة التوعية بأهمية </a:t>
            </a:r>
            <a:r>
              <a:rPr lang="ar-EG" sz="2800">
                <a:latin typeface="Simplified Arabic" pitchFamily="18" charset="-78"/>
                <a:cs typeface="Simplified Arabic" pitchFamily="18" charset="-78"/>
              </a:rPr>
              <a:t>تحديد كافة نقاط الحرجة</a:t>
            </a:r>
            <a:r>
              <a:rPr lang="ar-KW" sz="2800">
                <a:latin typeface="Simplified Arabic" pitchFamily="18" charset="-78"/>
                <a:cs typeface="Simplified Arabic" pitchFamily="18" charset="-78"/>
              </a:rPr>
              <a:t> ال</a:t>
            </a:r>
            <a:r>
              <a:rPr lang="ar-EG" sz="2800">
                <a:latin typeface="Simplified Arabic" pitchFamily="18" charset="-78"/>
                <a:cs typeface="Simplified Arabic" pitchFamily="18" charset="-78"/>
              </a:rPr>
              <a:t>حلال</a:t>
            </a:r>
            <a:r>
              <a:rPr lang="ar-KW" sz="2800">
                <a:latin typeface="Simplified Arabic" pitchFamily="18" charset="-78"/>
                <a:cs typeface="Simplified Arabic" pitchFamily="18" charset="-78"/>
              </a:rPr>
              <a:t> لجميع المنتجات الغذائية وغير الغذائية قبل</a:t>
            </a:r>
            <a:r>
              <a:rPr lang="ar-EG" sz="2800">
                <a:latin typeface="Simplified Arabic" pitchFamily="18" charset="-78"/>
                <a:cs typeface="Simplified Arabic" pitchFamily="18" charset="-78"/>
              </a:rPr>
              <a:t> إصدار شهادة الحلال</a:t>
            </a:r>
            <a:r>
              <a:rPr lang="ar-KW" sz="2800">
                <a:latin typeface="Simplified Arabic" pitchFamily="18" charset="-78"/>
                <a:cs typeface="Simplified Arabic" pitchFamily="18" charset="-78"/>
              </a:rPr>
              <a:t> لضمان أن </a:t>
            </a:r>
            <a:r>
              <a:rPr lang="ar-EG" sz="2800">
                <a:latin typeface="Simplified Arabic" pitchFamily="18" charset="-78"/>
                <a:cs typeface="Simplified Arabic" pitchFamily="18" charset="-78"/>
              </a:rPr>
              <a:t>نظام الحلال </a:t>
            </a:r>
            <a:r>
              <a:rPr lang="ar-KW" sz="2800">
                <a:latin typeface="Simplified Arabic" pitchFamily="18" charset="-78"/>
                <a:cs typeface="Simplified Arabic" pitchFamily="18" charset="-78"/>
              </a:rPr>
              <a:t>لتلك المنتجات </a:t>
            </a:r>
            <a:r>
              <a:rPr lang="ar-EG" sz="2800">
                <a:latin typeface="Simplified Arabic" pitchFamily="18" charset="-78"/>
                <a:cs typeface="Simplified Arabic" pitchFamily="18" charset="-78"/>
              </a:rPr>
              <a:t>يعمل بشكل </a:t>
            </a:r>
            <a:r>
              <a:rPr lang="ar-KW" sz="2800">
                <a:latin typeface="Simplified Arabic" pitchFamily="18" charset="-78"/>
                <a:cs typeface="Simplified Arabic" pitchFamily="18" charset="-78"/>
              </a:rPr>
              <a:t>صحيح وفعال.</a:t>
            </a:r>
          </a:p>
        </p:txBody>
      </p:sp>
      <p:sp>
        <p:nvSpPr>
          <p:cNvPr id="6148" name="Rectangle 3"/>
          <p:cNvSpPr>
            <a:spLocks noChangeArrowheads="1"/>
          </p:cNvSpPr>
          <p:nvPr/>
        </p:nvSpPr>
        <p:spPr bwMode="auto">
          <a:xfrm>
            <a:off x="685800" y="4267200"/>
            <a:ext cx="8001000" cy="1708150"/>
          </a:xfrm>
          <a:prstGeom prst="rect">
            <a:avLst/>
          </a:prstGeom>
          <a:noFill/>
          <a:ln w="9525">
            <a:noFill/>
            <a:miter lim="800000"/>
            <a:headEnd/>
            <a:tailEnd/>
          </a:ln>
        </p:spPr>
        <p:txBody>
          <a:bodyPr>
            <a:spAutoFit/>
          </a:bodyPr>
          <a:lstStyle/>
          <a:p>
            <a:pPr algn="just" rtl="1">
              <a:lnSpc>
                <a:spcPct val="200000"/>
              </a:lnSpc>
              <a:spcBef>
                <a:spcPts val="1200"/>
              </a:spcBef>
            </a:pPr>
            <a:r>
              <a:rPr lang="ar-KW" sz="2800">
                <a:latin typeface="Simplified Arabic" pitchFamily="18" charset="-78"/>
                <a:cs typeface="Simplified Arabic" pitchFamily="18" charset="-78"/>
              </a:rPr>
              <a:t>و</a:t>
            </a:r>
            <a:r>
              <a:rPr lang="ar-EG" sz="2800">
                <a:latin typeface="Simplified Arabic" pitchFamily="18" charset="-78"/>
                <a:cs typeface="Simplified Arabic" pitchFamily="18" charset="-78"/>
              </a:rPr>
              <a:t>في حالة مخالفة</a:t>
            </a:r>
            <a:r>
              <a:rPr lang="ar-KW" sz="2800">
                <a:latin typeface="Simplified Arabic" pitchFamily="18" charset="-78"/>
                <a:cs typeface="Simplified Arabic" pitchFamily="18" charset="-78"/>
              </a:rPr>
              <a:t> الحدود الحرجة في التحكم بال</a:t>
            </a:r>
            <a:r>
              <a:rPr lang="ar-EG" sz="2800">
                <a:latin typeface="Simplified Arabic" pitchFamily="18" charset="-78"/>
                <a:cs typeface="Simplified Arabic" pitchFamily="18" charset="-78"/>
              </a:rPr>
              <a:t>نقاط </a:t>
            </a:r>
            <a:r>
              <a:rPr lang="ar-KW" sz="2800">
                <a:latin typeface="Simplified Arabic" pitchFamily="18" charset="-78"/>
                <a:cs typeface="Simplified Arabic" pitchFamily="18" charset="-78"/>
              </a:rPr>
              <a:t>ال</a:t>
            </a:r>
            <a:r>
              <a:rPr lang="ar-EG" sz="2800">
                <a:latin typeface="Simplified Arabic" pitchFamily="18" charset="-78"/>
                <a:cs typeface="Simplified Arabic" pitchFamily="18" charset="-78"/>
              </a:rPr>
              <a:t>حلال</a:t>
            </a:r>
            <a:r>
              <a:rPr lang="ar-KW" sz="2800">
                <a:latin typeface="Simplified Arabic" pitchFamily="18" charset="-78"/>
                <a:cs typeface="Simplified Arabic" pitchFamily="18" charset="-78"/>
              </a:rPr>
              <a:t> </a:t>
            </a:r>
            <a:r>
              <a:rPr lang="ar-EG" sz="2800">
                <a:latin typeface="Simplified Arabic" pitchFamily="18" charset="-78"/>
                <a:cs typeface="Simplified Arabic" pitchFamily="18" charset="-78"/>
              </a:rPr>
              <a:t>الحرجة، يجب اتخاذ الإجراء التصحيحي اللازم للإعلان أن المنتج ليس حلالا</a:t>
            </a:r>
            <a:r>
              <a:rPr lang="ar-KW" sz="2800">
                <a:latin typeface="Simplified Arabic" pitchFamily="18" charset="-78"/>
                <a:cs typeface="Simplified Arabic" pitchFamily="18" charset="-78"/>
              </a:rPr>
              <a:t>.</a:t>
            </a:r>
            <a:endParaRPr lang="ar-KW" sz="2800"/>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a:spLocks noChangeArrowheads="1"/>
          </p:cNvSpPr>
          <p:nvPr/>
        </p:nvSpPr>
        <p:spPr bwMode="auto">
          <a:xfrm>
            <a:off x="152400" y="228600"/>
            <a:ext cx="8458200" cy="584200"/>
          </a:xfrm>
          <a:prstGeom prst="rect">
            <a:avLst/>
          </a:prstGeom>
          <a:solidFill>
            <a:srgbClr val="F79646"/>
          </a:solidFill>
          <a:ln w="9528">
            <a:solidFill>
              <a:srgbClr val="FFFFFF"/>
            </a:solidFill>
            <a:miter lim="800000"/>
            <a:headEnd/>
            <a:tailEnd/>
          </a:ln>
        </p:spPr>
        <p:txBody>
          <a:bodyPr anchorCtr="1">
            <a:spAutoFit/>
          </a:bodyPr>
          <a:lstStyle/>
          <a:p>
            <a:pPr>
              <a:tabLst>
                <a:tab pos="723900" algn="l"/>
                <a:tab pos="1447800" algn="l"/>
                <a:tab pos="2171700" algn="l"/>
                <a:tab pos="2895600" algn="l"/>
              </a:tabLst>
            </a:pPr>
            <a:r>
              <a:rPr lang="ar-KW" altLang="en-US" sz="3200">
                <a:solidFill>
                  <a:schemeClr val="bg1"/>
                </a:solidFill>
                <a:latin typeface="Simplified Arabic" pitchFamily="18" charset="-78"/>
                <a:cs typeface="Simplified Arabic" pitchFamily="18" charset="-78"/>
              </a:rPr>
              <a:t>1- تع</a:t>
            </a:r>
            <a:r>
              <a:rPr lang="ar-SA" altLang="en-US" sz="3200">
                <a:solidFill>
                  <a:schemeClr val="bg1"/>
                </a:solidFill>
                <a:latin typeface="Simplified Arabic" pitchFamily="18" charset="-78"/>
                <a:cs typeface="Simplified Arabic" pitchFamily="18" charset="-78"/>
              </a:rPr>
              <a:t>رف على الأخطار المحتملة</a:t>
            </a:r>
            <a:r>
              <a:rPr lang="ar-KW" altLang="en-US" sz="3200">
                <a:solidFill>
                  <a:schemeClr val="bg1"/>
                </a:solidFill>
                <a:latin typeface="Simplified Arabic" pitchFamily="18" charset="-78"/>
                <a:cs typeface="Simplified Arabic" pitchFamily="18" charset="-78"/>
              </a:rPr>
              <a:t> المرتبطة بكل خطوة</a:t>
            </a:r>
            <a:endParaRPr lang="en-GB" sz="3200">
              <a:solidFill>
                <a:schemeClr val="bg1"/>
              </a:solidFill>
              <a:latin typeface="Times New Roman" pitchFamily="18" charset="0"/>
              <a:cs typeface="Times New Roman" pitchFamily="18" charset="0"/>
            </a:endParaRPr>
          </a:p>
        </p:txBody>
      </p:sp>
      <p:sp>
        <p:nvSpPr>
          <p:cNvPr id="4" name="Rectangle 11"/>
          <p:cNvSpPr>
            <a:spLocks noChangeArrowheads="1"/>
          </p:cNvSpPr>
          <p:nvPr/>
        </p:nvSpPr>
        <p:spPr bwMode="auto">
          <a:xfrm>
            <a:off x="152400" y="1371600"/>
            <a:ext cx="8610600" cy="29241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200000"/>
              </a:lnSpc>
              <a:tabLst>
                <a:tab pos="723900" algn="l"/>
                <a:tab pos="1447800" algn="l"/>
                <a:tab pos="2171700" algn="l"/>
                <a:tab pos="2895600" algn="l"/>
              </a:tabLst>
            </a:pPr>
            <a:r>
              <a:rPr lang="ar-KW" altLang="en-US" sz="3200">
                <a:solidFill>
                  <a:schemeClr val="bg1"/>
                </a:solidFill>
                <a:latin typeface="Tahoma" pitchFamily="34" charset="0"/>
                <a:cs typeface="Simplified Arabic" pitchFamily="18" charset="-78"/>
              </a:rPr>
              <a:t>التعرف على الملوثات المحتملة </a:t>
            </a:r>
            <a:r>
              <a:rPr lang="ar-KW" sz="3200">
                <a:solidFill>
                  <a:schemeClr val="bg1"/>
                </a:solidFill>
                <a:latin typeface="Times New Roman" pitchFamily="18" charset="0"/>
                <a:cs typeface="Simplified Arabic" pitchFamily="18" charset="-78"/>
              </a:rPr>
              <a:t>ذات الطابع الديني</a:t>
            </a:r>
            <a:r>
              <a:rPr lang="ar-KW" altLang="en-US" sz="3200">
                <a:solidFill>
                  <a:schemeClr val="bg1"/>
                </a:solidFill>
                <a:latin typeface="Tahoma" pitchFamily="34" charset="0"/>
                <a:cs typeface="Simplified Arabic" pitchFamily="18" charset="-78"/>
              </a:rPr>
              <a:t> في كل منتج و</a:t>
            </a:r>
            <a:r>
              <a:rPr lang="ar-KW" sz="3200">
                <a:solidFill>
                  <a:schemeClr val="bg1"/>
                </a:solidFill>
                <a:latin typeface="Times New Roman" pitchFamily="18" charset="0"/>
                <a:cs typeface="Simplified Arabic" pitchFamily="18" charset="-78"/>
              </a:rPr>
              <a:t>في كامل سلسلة خطوط التصنيع</a:t>
            </a:r>
            <a:r>
              <a:rPr lang="en-US" sz="3200">
                <a:solidFill>
                  <a:schemeClr val="bg1"/>
                </a:solidFill>
                <a:latin typeface="Times New Roman" pitchFamily="18" charset="0"/>
                <a:cs typeface="Simplified Arabic" pitchFamily="18" charset="-78"/>
              </a:rPr>
              <a:t> </a:t>
            </a:r>
            <a:r>
              <a:rPr lang="ar-KW" altLang="en-US" sz="3200">
                <a:solidFill>
                  <a:schemeClr val="bg1"/>
                </a:solidFill>
                <a:latin typeface="Tahoma" pitchFamily="34" charset="0"/>
                <a:cs typeface="Simplified Arabic" pitchFamily="18" charset="-78"/>
              </a:rPr>
              <a:t>ليتم تصميم إجراءات للتخلص منها. </a:t>
            </a:r>
            <a:endParaRPr lang="en-GB" sz="3200">
              <a:solidFill>
                <a:schemeClr val="bg1"/>
              </a:solidFill>
              <a:latin typeface="Tahoma" pitchFamily="34" charset="0"/>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54000" y="1524000"/>
            <a:ext cx="8661400" cy="1684338"/>
          </a:xfrm>
          <a:prstGeom prst="rect">
            <a:avLst/>
          </a:prstGeom>
          <a:noFill/>
          <a:ln w="38100">
            <a:noFill/>
            <a:miter lim="800000"/>
            <a:headEnd/>
            <a:tailEnd/>
          </a:ln>
        </p:spPr>
        <p:txBody>
          <a:bodyPr>
            <a:spAutoFit/>
          </a:bodyPr>
          <a:lstStyle/>
          <a:p>
            <a:pPr marL="514350" indent="-514350" algn="just" rtl="1">
              <a:lnSpc>
                <a:spcPct val="200000"/>
              </a:lnSpc>
              <a:buFont typeface="Arial" charset="0"/>
              <a:buAutoNum type="arabicPeriod"/>
            </a:pPr>
            <a:r>
              <a:rPr lang="ar-KW" sz="2800">
                <a:solidFill>
                  <a:schemeClr val="tx2"/>
                </a:solidFill>
                <a:latin typeface="Times New Roman" pitchFamily="18" charset="0"/>
                <a:cs typeface="Times New Roman" pitchFamily="18" charset="0"/>
              </a:rPr>
              <a:t>أخطار محتملة/كامنة لا يمكن تحملها.</a:t>
            </a:r>
            <a:endParaRPr lang="en-US" sz="2800">
              <a:solidFill>
                <a:schemeClr val="tx2"/>
              </a:solidFill>
              <a:latin typeface="Times New Roman" pitchFamily="18" charset="0"/>
              <a:cs typeface="Times New Roman" pitchFamily="18" charset="0"/>
            </a:endParaRPr>
          </a:p>
          <a:p>
            <a:pPr marL="514350" indent="-514350" algn="just" rtl="1">
              <a:lnSpc>
                <a:spcPct val="200000"/>
              </a:lnSpc>
              <a:buFont typeface="Arial" charset="0"/>
              <a:buAutoNum type="arabicPeriod"/>
            </a:pPr>
            <a:r>
              <a:rPr lang="ar-KW" sz="2800">
                <a:solidFill>
                  <a:schemeClr val="tx2"/>
                </a:solidFill>
                <a:latin typeface="Times New Roman" pitchFamily="18" charset="0"/>
                <a:cs typeface="Times New Roman" pitchFamily="18" charset="0"/>
              </a:rPr>
              <a:t>أخطار محتملة/كامنة يمكن تحملها.</a:t>
            </a:r>
            <a:endParaRPr lang="en-US" sz="2800">
              <a:solidFill>
                <a:schemeClr val="tx2"/>
              </a:solidFill>
              <a:latin typeface="Times New Roman" pitchFamily="18" charset="0"/>
              <a:cs typeface="Times New Roman" pitchFamily="18" charset="0"/>
            </a:endParaRPr>
          </a:p>
        </p:txBody>
      </p:sp>
      <p:sp>
        <p:nvSpPr>
          <p:cNvPr id="33795" name="Rectangle 11"/>
          <p:cNvSpPr>
            <a:spLocks noChangeArrowheads="1"/>
          </p:cNvSpPr>
          <p:nvPr/>
        </p:nvSpPr>
        <p:spPr bwMode="auto">
          <a:xfrm>
            <a:off x="76200" y="152400"/>
            <a:ext cx="8686800" cy="822325"/>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200000"/>
              </a:lnSpc>
            </a:pPr>
            <a:r>
              <a:rPr lang="ar-KW" sz="2800">
                <a:solidFill>
                  <a:schemeClr val="bg1"/>
                </a:solidFill>
                <a:latin typeface="Times New Roman" pitchFamily="18" charset="0"/>
                <a:cs typeface="Times New Roman" pitchFamily="18" charset="0"/>
              </a:rPr>
              <a:t>تقسم الأخطار المحتملة/الكامنة  ذات الطابع الديني إلى صنفين:</a:t>
            </a:r>
            <a:endParaRPr lang="en-US" sz="2800">
              <a:solidFill>
                <a:schemeClr val="bg1"/>
              </a:solidFill>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228600" y="1447800"/>
            <a:ext cx="8382000" cy="2570163"/>
          </a:xfrm>
          <a:prstGeom prst="rect">
            <a:avLst/>
          </a:prstGeom>
          <a:noFill/>
          <a:ln w="38100">
            <a:noFill/>
            <a:miter lim="800000"/>
            <a:headEnd/>
            <a:tailEnd/>
          </a:ln>
        </p:spPr>
        <p:txBody>
          <a:bodyPr>
            <a:spAutoFit/>
          </a:bodyPr>
          <a:lstStyle/>
          <a:p>
            <a:pPr marL="514350" indent="-514350" algn="just" rtl="1">
              <a:lnSpc>
                <a:spcPct val="200000"/>
              </a:lnSpc>
            </a:pPr>
            <a:r>
              <a:rPr lang="ar-KW" sz="2800">
                <a:solidFill>
                  <a:schemeClr val="tx2"/>
                </a:solidFill>
                <a:latin typeface="Times New Roman" pitchFamily="18" charset="0"/>
                <a:cs typeface="Simplified Arabic" pitchFamily="18" charset="-78"/>
              </a:rPr>
              <a:t>هي مراحل أو نقاط في عمليات الذبح أو التصنيع والتي لا يمكن تقبلها لتعارضها الصريح مع متطلبات الشريعة الإسلامية كما ورد في القرآن أو السنة أو إجماع علماء المسلمين.</a:t>
            </a:r>
            <a:endParaRPr lang="en-US" sz="2800">
              <a:solidFill>
                <a:schemeClr val="tx2"/>
              </a:solidFill>
              <a:latin typeface="Times New Roman" pitchFamily="18" charset="0"/>
              <a:cs typeface="Simplified Arabic" pitchFamily="18" charset="-78"/>
            </a:endParaRPr>
          </a:p>
        </p:txBody>
      </p:sp>
      <p:sp>
        <p:nvSpPr>
          <p:cNvPr id="34819" name="Rectangle 10"/>
          <p:cNvSpPr>
            <a:spLocks noChangeArrowheads="1"/>
          </p:cNvSpPr>
          <p:nvPr/>
        </p:nvSpPr>
        <p:spPr bwMode="auto">
          <a:xfrm>
            <a:off x="152400" y="228600"/>
            <a:ext cx="8458200" cy="822325"/>
          </a:xfrm>
          <a:prstGeom prst="rect">
            <a:avLst/>
          </a:prstGeom>
          <a:solidFill>
            <a:srgbClr val="F79646"/>
          </a:solidFill>
          <a:ln w="9528">
            <a:solidFill>
              <a:srgbClr val="FFFFFF"/>
            </a:solidFill>
            <a:miter lim="800000"/>
            <a:headEnd/>
            <a:tailEnd/>
          </a:ln>
        </p:spPr>
        <p:txBody>
          <a:bodyPr anchorCtr="1">
            <a:spAutoFit/>
          </a:bodyPr>
          <a:lstStyle/>
          <a:p>
            <a:pPr marL="514350" indent="-514350" algn="just" rtl="1">
              <a:lnSpc>
                <a:spcPct val="200000"/>
              </a:lnSpc>
            </a:pPr>
            <a:r>
              <a:rPr lang="ar-KW" sz="2800">
                <a:solidFill>
                  <a:schemeClr val="bg1"/>
                </a:solidFill>
                <a:latin typeface="Times New Roman" pitchFamily="18" charset="0"/>
                <a:cs typeface="Times New Roman" pitchFamily="18" charset="0"/>
              </a:rPr>
              <a:t>1- الأخطار المحتملة/الكامنة التي لا يمكن تحملها.</a:t>
            </a:r>
            <a:endParaRPr lang="en-US" sz="2800">
              <a:solidFill>
                <a:schemeClr val="bg1"/>
              </a:solidFill>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447800"/>
            <a:ext cx="8382000" cy="5154613"/>
          </a:xfrm>
          <a:prstGeom prst="rect">
            <a:avLst/>
          </a:prstGeom>
          <a:noFill/>
          <a:ln w="38100">
            <a:noFill/>
            <a:miter lim="800000"/>
            <a:headEnd/>
            <a:tailEnd/>
          </a:ln>
        </p:spPr>
        <p:txBody>
          <a:bodyPr>
            <a:spAutoFit/>
          </a:bodyPr>
          <a:lstStyle/>
          <a:p>
            <a:pPr marL="514350" indent="-514350" algn="just" rtl="1">
              <a:lnSpc>
                <a:spcPct val="200000"/>
              </a:lnSpc>
              <a:buFont typeface="Helvetica Neue Light" pitchFamily="-112" charset="0"/>
              <a:buAutoNum type="arabicPeriod"/>
            </a:pPr>
            <a:r>
              <a:rPr lang="ar-KW" sz="2800">
                <a:solidFill>
                  <a:schemeClr val="tx2"/>
                </a:solidFill>
                <a:latin typeface="Simplified Arabic" pitchFamily="18" charset="-78"/>
                <a:cs typeface="Simplified Arabic" pitchFamily="18" charset="-78"/>
              </a:rPr>
              <a:t>تواجد لحم، أو دهن، أو جيلاتين، أو أي مكون مصدره الخنزير.</a:t>
            </a:r>
            <a:endParaRPr lang="en-US" sz="2800">
              <a:solidFill>
                <a:schemeClr val="tx2"/>
              </a:solidFill>
              <a:latin typeface="Simplified Arabic" pitchFamily="18" charset="-78"/>
              <a:cs typeface="Simplified Arabic" pitchFamily="18" charset="-78"/>
            </a:endParaRPr>
          </a:p>
          <a:p>
            <a:pPr marL="514350" indent="-514350" algn="just" rtl="1">
              <a:lnSpc>
                <a:spcPct val="200000"/>
              </a:lnSpc>
              <a:buFont typeface="Helvetica Neue Light" pitchFamily="-112" charset="0"/>
              <a:buAutoNum type="arabicPeriod"/>
            </a:pPr>
            <a:r>
              <a:rPr lang="ar-KW" sz="2800">
                <a:solidFill>
                  <a:schemeClr val="tx2"/>
                </a:solidFill>
                <a:latin typeface="Simplified Arabic" pitchFamily="18" charset="-78"/>
                <a:cs typeface="Simplified Arabic" pitchFamily="18" charset="-78"/>
              </a:rPr>
              <a:t>تواجد مكونات دم أو كحول في منتج تم تصنيعه.</a:t>
            </a:r>
            <a:endParaRPr lang="en-US" sz="2800">
              <a:solidFill>
                <a:schemeClr val="tx2"/>
              </a:solidFill>
              <a:latin typeface="Simplified Arabic" pitchFamily="18" charset="-78"/>
              <a:cs typeface="Simplified Arabic" pitchFamily="18" charset="-78"/>
            </a:endParaRPr>
          </a:p>
          <a:p>
            <a:pPr marL="514350" indent="-514350" algn="just" rtl="1">
              <a:lnSpc>
                <a:spcPct val="200000"/>
              </a:lnSpc>
              <a:buFont typeface="Helvetica Neue Light" pitchFamily="-112" charset="0"/>
              <a:buAutoNum type="arabicPeriod"/>
            </a:pPr>
            <a:r>
              <a:rPr lang="ar-KW" sz="2800">
                <a:solidFill>
                  <a:schemeClr val="tx2"/>
                </a:solidFill>
                <a:latin typeface="Simplified Arabic" pitchFamily="18" charset="-78"/>
                <a:cs typeface="Simplified Arabic" pitchFamily="18" charset="-78"/>
              </a:rPr>
              <a:t>غياب عمليات تطهير دينية لخطوط الإنتاج.</a:t>
            </a:r>
            <a:endParaRPr lang="en-US" sz="2800">
              <a:solidFill>
                <a:schemeClr val="tx2"/>
              </a:solidFill>
              <a:latin typeface="Simplified Arabic" pitchFamily="18" charset="-78"/>
              <a:cs typeface="Simplified Arabic" pitchFamily="18" charset="-78"/>
            </a:endParaRPr>
          </a:p>
          <a:p>
            <a:pPr marL="514350" indent="-514350" algn="just" rtl="1">
              <a:lnSpc>
                <a:spcPct val="200000"/>
              </a:lnSpc>
              <a:buFont typeface="Helvetica Neue Light" pitchFamily="-112" charset="0"/>
              <a:buAutoNum type="arabicPeriod"/>
            </a:pPr>
            <a:r>
              <a:rPr lang="ar-KW" sz="2800">
                <a:solidFill>
                  <a:schemeClr val="tx2"/>
                </a:solidFill>
                <a:latin typeface="Simplified Arabic" pitchFamily="18" charset="-78"/>
                <a:cs typeface="Simplified Arabic" pitchFamily="18" charset="-78"/>
              </a:rPr>
              <a:t>استعمال صعق مؤدي لوفاة الحيوان، أو مسبب لوضع الذبيحة في حالة شك.</a:t>
            </a:r>
            <a:endParaRPr lang="en-US" sz="2800">
              <a:solidFill>
                <a:schemeClr val="tx2"/>
              </a:solidFill>
              <a:latin typeface="Simplified Arabic" pitchFamily="18" charset="-78"/>
              <a:cs typeface="Simplified Arabic" pitchFamily="18" charset="-78"/>
            </a:endParaRPr>
          </a:p>
          <a:p>
            <a:pPr marL="514350" indent="-514350" algn="just" rtl="1">
              <a:lnSpc>
                <a:spcPct val="200000"/>
              </a:lnSpc>
              <a:buFont typeface="Helvetica Neue Light" pitchFamily="-112" charset="0"/>
              <a:buAutoNum type="arabicPeriod"/>
            </a:pPr>
            <a:r>
              <a:rPr lang="ar-KW" sz="2800">
                <a:solidFill>
                  <a:schemeClr val="tx2"/>
                </a:solidFill>
                <a:latin typeface="Simplified Arabic" pitchFamily="18" charset="-78"/>
                <a:cs typeface="Simplified Arabic" pitchFamily="18" charset="-78"/>
              </a:rPr>
              <a:t>استعمال الذبح الميكانيكي أو طرق تتعارض مع الذبح الصحيح.</a:t>
            </a:r>
            <a:endParaRPr lang="en-US" sz="2800">
              <a:solidFill>
                <a:schemeClr val="tx2"/>
              </a:solidFill>
              <a:latin typeface="Simplified Arabic" pitchFamily="18" charset="-78"/>
              <a:cs typeface="Simplified Arabic" pitchFamily="18" charset="-78"/>
            </a:endParaRPr>
          </a:p>
        </p:txBody>
      </p:sp>
      <p:sp>
        <p:nvSpPr>
          <p:cNvPr id="35843" name="Rectangle 10"/>
          <p:cNvSpPr>
            <a:spLocks noChangeArrowheads="1"/>
          </p:cNvSpPr>
          <p:nvPr/>
        </p:nvSpPr>
        <p:spPr bwMode="auto">
          <a:xfrm>
            <a:off x="152400" y="228600"/>
            <a:ext cx="8458200" cy="954088"/>
          </a:xfrm>
          <a:prstGeom prst="rect">
            <a:avLst/>
          </a:prstGeom>
          <a:solidFill>
            <a:srgbClr val="F79646"/>
          </a:solidFill>
          <a:ln w="9528">
            <a:solidFill>
              <a:srgbClr val="FFFFFF"/>
            </a:solidFill>
            <a:miter lim="800000"/>
            <a:headEnd/>
            <a:tailEnd/>
          </a:ln>
        </p:spPr>
        <p:txBody>
          <a:bodyPr anchorCtr="1">
            <a:spAutoFit/>
          </a:bodyPr>
          <a:lstStyle/>
          <a:p>
            <a:pPr marL="514350" indent="-514350" algn="just" rtl="1"/>
            <a:r>
              <a:rPr lang="ar-KW" sz="2800">
                <a:solidFill>
                  <a:schemeClr val="bg1"/>
                </a:solidFill>
                <a:latin typeface="Times New Roman" pitchFamily="18" charset="0"/>
                <a:cs typeface="Simplified Arabic" pitchFamily="18" charset="-78"/>
              </a:rPr>
              <a:t>أمثلة للأخطار المحتملة/الكامنة ذات الطابع الديني والتي لا يمكن تحملها:  </a:t>
            </a:r>
            <a:endParaRPr lang="en-US" sz="2800">
              <a:solidFill>
                <a:schemeClr val="bg1"/>
              </a:solidFill>
              <a:latin typeface="Times New Roman" pitchFamily="18" charset="0"/>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228600" y="1447800"/>
            <a:ext cx="8382000" cy="1708150"/>
          </a:xfrm>
          <a:prstGeom prst="rect">
            <a:avLst/>
          </a:prstGeom>
          <a:noFill/>
          <a:ln w="38100">
            <a:noFill/>
            <a:miter lim="800000"/>
            <a:headEnd/>
            <a:tailEnd/>
          </a:ln>
        </p:spPr>
        <p:txBody>
          <a:bodyPr>
            <a:spAutoFit/>
          </a:bodyPr>
          <a:lstStyle/>
          <a:p>
            <a:pPr marL="514350" indent="-514350" algn="just" rtl="1">
              <a:lnSpc>
                <a:spcPct val="200000"/>
              </a:lnSpc>
            </a:pPr>
            <a:r>
              <a:rPr lang="ar-KW" sz="2800">
                <a:solidFill>
                  <a:schemeClr val="tx2"/>
                </a:solidFill>
                <a:latin typeface="Times New Roman" pitchFamily="18" charset="0"/>
                <a:cs typeface="Simplified Arabic" pitchFamily="18" charset="-78"/>
              </a:rPr>
              <a:t>هي مراحل أو نقاط في عمليات الذبح أو التصنيع والتي يمكن تقبلها وأن تجنبها يكون بسبب الكراهية أو الأفضلية.</a:t>
            </a:r>
            <a:endParaRPr lang="en-US" sz="2800">
              <a:solidFill>
                <a:schemeClr val="tx2"/>
              </a:solidFill>
              <a:latin typeface="Times New Roman" pitchFamily="18" charset="0"/>
              <a:cs typeface="Simplified Arabic" pitchFamily="18" charset="-78"/>
            </a:endParaRPr>
          </a:p>
        </p:txBody>
      </p:sp>
      <p:sp>
        <p:nvSpPr>
          <p:cNvPr id="36867" name="Rectangle 10"/>
          <p:cNvSpPr>
            <a:spLocks noChangeArrowheads="1"/>
          </p:cNvSpPr>
          <p:nvPr/>
        </p:nvSpPr>
        <p:spPr bwMode="auto">
          <a:xfrm>
            <a:off x="152400" y="228600"/>
            <a:ext cx="8458200" cy="822325"/>
          </a:xfrm>
          <a:prstGeom prst="rect">
            <a:avLst/>
          </a:prstGeom>
          <a:solidFill>
            <a:srgbClr val="F79646"/>
          </a:solidFill>
          <a:ln w="9528">
            <a:solidFill>
              <a:srgbClr val="FFFFFF"/>
            </a:solidFill>
            <a:miter lim="800000"/>
            <a:headEnd/>
            <a:tailEnd/>
          </a:ln>
        </p:spPr>
        <p:txBody>
          <a:bodyPr anchorCtr="1">
            <a:spAutoFit/>
          </a:bodyPr>
          <a:lstStyle/>
          <a:p>
            <a:pPr marL="514350" indent="-514350" algn="just" rtl="1">
              <a:lnSpc>
                <a:spcPct val="200000"/>
              </a:lnSpc>
            </a:pPr>
            <a:r>
              <a:rPr lang="ar-KW" sz="2800">
                <a:solidFill>
                  <a:schemeClr val="bg1"/>
                </a:solidFill>
                <a:latin typeface="Times New Roman" pitchFamily="18" charset="0"/>
                <a:cs typeface="Times New Roman" pitchFamily="18" charset="0"/>
              </a:rPr>
              <a:t>2. الأخطار المحتملة/الكامنة والتي يمكن تحملها.</a:t>
            </a:r>
            <a:endParaRPr lang="en-US" sz="2800">
              <a:solidFill>
                <a:schemeClr val="bg1"/>
              </a:solidFill>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447800"/>
            <a:ext cx="8382000" cy="3162300"/>
          </a:xfrm>
          <a:prstGeom prst="rect">
            <a:avLst/>
          </a:prstGeom>
          <a:noFill/>
          <a:ln w="38100">
            <a:noFill/>
            <a:miter lim="800000"/>
            <a:headEnd/>
            <a:tailEnd/>
          </a:ln>
        </p:spPr>
        <p:txBody>
          <a:bodyPr>
            <a:spAutoFit/>
          </a:bodyPr>
          <a:lstStyle/>
          <a:p>
            <a:pPr marL="514350" indent="-514350" algn="just" rtl="1">
              <a:lnSpc>
                <a:spcPct val="250000"/>
              </a:lnSpc>
              <a:buFont typeface="Helvetica Neue Light" pitchFamily="-112" charset="0"/>
              <a:buAutoNum type="arabicPeriod"/>
            </a:pPr>
            <a:r>
              <a:rPr lang="ar-KW" sz="2800">
                <a:solidFill>
                  <a:schemeClr val="tx2"/>
                </a:solidFill>
                <a:latin typeface="Times New Roman" pitchFamily="18" charset="0"/>
                <a:cs typeface="Simplified Arabic" pitchFamily="18" charset="-78"/>
              </a:rPr>
              <a:t>النسيان غير المتعمد لذكر اسم الله وقت الذبح (عند بعض المذاهب).</a:t>
            </a:r>
          </a:p>
          <a:p>
            <a:pPr marL="514350" indent="-514350" algn="just" rtl="1">
              <a:lnSpc>
                <a:spcPct val="250000"/>
              </a:lnSpc>
              <a:buFont typeface="Helvetica Neue Light" pitchFamily="-112" charset="0"/>
              <a:buAutoNum type="arabicPeriod"/>
            </a:pPr>
            <a:r>
              <a:rPr lang="ar-KW" sz="2800">
                <a:solidFill>
                  <a:schemeClr val="tx2"/>
                </a:solidFill>
                <a:latin typeface="Times New Roman" pitchFamily="18" charset="0"/>
                <a:cs typeface="Simplified Arabic" pitchFamily="18" charset="-78"/>
              </a:rPr>
              <a:t>نسيان التوجه للقبلة وقت الذبح.</a:t>
            </a:r>
            <a:endParaRPr lang="en-US" sz="2800">
              <a:solidFill>
                <a:schemeClr val="tx2"/>
              </a:solidFill>
              <a:latin typeface="Times New Roman" pitchFamily="18" charset="0"/>
              <a:cs typeface="Simplified Arabic" pitchFamily="18" charset="-78"/>
            </a:endParaRPr>
          </a:p>
        </p:txBody>
      </p:sp>
      <p:sp>
        <p:nvSpPr>
          <p:cNvPr id="37891" name="Rectangle 10"/>
          <p:cNvSpPr>
            <a:spLocks noChangeArrowheads="1"/>
          </p:cNvSpPr>
          <p:nvPr/>
        </p:nvSpPr>
        <p:spPr bwMode="auto">
          <a:xfrm>
            <a:off x="152400" y="228600"/>
            <a:ext cx="8458200" cy="1008063"/>
          </a:xfrm>
          <a:prstGeom prst="rect">
            <a:avLst/>
          </a:prstGeom>
          <a:solidFill>
            <a:srgbClr val="F79646"/>
          </a:solidFill>
          <a:ln w="9528">
            <a:solidFill>
              <a:srgbClr val="FFFFFF"/>
            </a:solidFill>
            <a:miter lim="800000"/>
            <a:headEnd/>
            <a:tailEnd/>
          </a:ln>
        </p:spPr>
        <p:txBody>
          <a:bodyPr anchorCtr="1">
            <a:spAutoFit/>
          </a:bodyPr>
          <a:lstStyle/>
          <a:p>
            <a:pPr marL="514350" indent="-514350" algn="just" rtl="1">
              <a:lnSpc>
                <a:spcPct val="250000"/>
              </a:lnSpc>
            </a:pPr>
            <a:r>
              <a:rPr lang="ar-KW" sz="2800">
                <a:solidFill>
                  <a:schemeClr val="bg1"/>
                </a:solidFill>
                <a:latin typeface="Times New Roman" pitchFamily="18" charset="0"/>
                <a:cs typeface="Simplified Arabic" pitchFamily="18" charset="-78"/>
              </a:rPr>
              <a:t>أمثلة للأخطار المحتملة/الكامنة ذات الطابع الديني والتي يمكن تحملها:  </a:t>
            </a:r>
            <a:endParaRPr lang="en-US" sz="2800">
              <a:solidFill>
                <a:schemeClr val="bg1"/>
              </a:solidFill>
              <a:latin typeface="Times New Roman" pitchFamily="18" charset="0"/>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p:cNvSpPr>
            <a:spLocks noChangeArrowheads="1"/>
          </p:cNvSpPr>
          <p:nvPr/>
        </p:nvSpPr>
        <p:spPr bwMode="auto">
          <a:xfrm>
            <a:off x="152400" y="228600"/>
            <a:ext cx="8458200" cy="625475"/>
          </a:xfrm>
          <a:prstGeom prst="rect">
            <a:avLst/>
          </a:prstGeom>
          <a:solidFill>
            <a:srgbClr val="F79646"/>
          </a:solidFill>
          <a:ln w="9528">
            <a:solidFill>
              <a:srgbClr val="FFFFFF"/>
            </a:solidFill>
            <a:miter lim="800000"/>
            <a:headEnd/>
            <a:tailEnd/>
          </a:ln>
        </p:spPr>
        <p:txBody>
          <a:bodyPr anchorCtr="1">
            <a:spAutoFit/>
          </a:bodyPr>
          <a:lstStyle/>
          <a:p>
            <a:pPr algn="just" rtl="1">
              <a:lnSpc>
                <a:spcPct val="95000"/>
              </a:lnSpc>
              <a:buClr>
                <a:srgbClr val="000000"/>
              </a:buClr>
              <a:buSzPct val="45000"/>
              <a:buFont typeface="StarSymbol" charset="0"/>
              <a:buNone/>
              <a:tabLst>
                <a:tab pos="723900" algn="l"/>
                <a:tab pos="1447800" algn="l"/>
                <a:tab pos="2171700" algn="l"/>
                <a:tab pos="2895600" algn="l"/>
              </a:tabLst>
            </a:pPr>
            <a:r>
              <a:rPr lang="ar-KW" altLang="en-US" sz="3600">
                <a:solidFill>
                  <a:schemeClr val="bg1"/>
                </a:solidFill>
                <a:latin typeface="Simplified Arabic" pitchFamily="18" charset="-78"/>
                <a:cs typeface="Simplified Arabic" pitchFamily="18" charset="-78"/>
              </a:rPr>
              <a:t>2- </a:t>
            </a:r>
            <a:r>
              <a:rPr lang="ar-SA" altLang="en-US" sz="3600">
                <a:solidFill>
                  <a:schemeClr val="bg1"/>
                </a:solidFill>
                <a:latin typeface="Simplified Arabic" pitchFamily="18" charset="-78"/>
                <a:cs typeface="Simplified Arabic" pitchFamily="18" charset="-78"/>
              </a:rPr>
              <a:t>تحديد نقاط التحكم الحرجة</a:t>
            </a:r>
            <a:endParaRPr lang="en-US" altLang="en-US" sz="3600">
              <a:solidFill>
                <a:schemeClr val="bg1"/>
              </a:solidFill>
              <a:latin typeface="Simplified Arabic" pitchFamily="18" charset="-78"/>
              <a:cs typeface="Simplified Arabic" pitchFamily="18" charset="-78"/>
            </a:endParaRPr>
          </a:p>
        </p:txBody>
      </p:sp>
      <p:sp>
        <p:nvSpPr>
          <p:cNvPr id="5" name="Rectangle 11"/>
          <p:cNvSpPr>
            <a:spLocks noChangeArrowheads="1"/>
          </p:cNvSpPr>
          <p:nvPr/>
        </p:nvSpPr>
        <p:spPr bwMode="auto">
          <a:xfrm>
            <a:off x="152400" y="1371600"/>
            <a:ext cx="8610600" cy="29241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200000"/>
              </a:lnSpc>
              <a:tabLst>
                <a:tab pos="723900" algn="l"/>
                <a:tab pos="1447800" algn="l"/>
                <a:tab pos="2171700" algn="l"/>
                <a:tab pos="2895600" algn="l"/>
              </a:tabLst>
            </a:pPr>
            <a:r>
              <a:rPr lang="ar-KW" altLang="en-US" sz="3200">
                <a:solidFill>
                  <a:schemeClr val="bg1"/>
                </a:solidFill>
                <a:latin typeface="Tahoma" pitchFamily="34" charset="0"/>
                <a:cs typeface="Simplified Arabic" pitchFamily="18" charset="-78"/>
              </a:rPr>
              <a:t>نقاط التحكم الحرجة هي مراحل </a:t>
            </a:r>
            <a:r>
              <a:rPr lang="ar-SA" altLang="en-US" sz="3200">
                <a:solidFill>
                  <a:schemeClr val="bg1"/>
                </a:solidFill>
                <a:cs typeface="Simplified Arabic" pitchFamily="18" charset="-78"/>
              </a:rPr>
              <a:t>في الإنتاج يؤدي فقدان الرقابة أو السيطرة </a:t>
            </a:r>
            <a:r>
              <a:rPr lang="ar-KW" altLang="en-US" sz="3200">
                <a:solidFill>
                  <a:schemeClr val="bg1"/>
                </a:solidFill>
                <a:cs typeface="Simplified Arabic" pitchFamily="18" charset="-78"/>
              </a:rPr>
              <a:t>عليها </a:t>
            </a:r>
            <a:r>
              <a:rPr lang="ar-SA" altLang="en-US" sz="3200">
                <a:solidFill>
                  <a:schemeClr val="bg1"/>
                </a:solidFill>
                <a:cs typeface="Simplified Arabic" pitchFamily="18" charset="-78"/>
              </a:rPr>
              <a:t>إلى أخطار غير مقبولة</a:t>
            </a:r>
            <a:r>
              <a:rPr lang="ar-KW" altLang="en-US" sz="3200">
                <a:solidFill>
                  <a:schemeClr val="bg1"/>
                </a:solidFill>
                <a:cs typeface="Simplified Arabic" pitchFamily="18" charset="-78"/>
              </a:rPr>
              <a:t>، ويستعمل فيها شجرة اتخاذ القرار.</a:t>
            </a:r>
            <a:endParaRPr lang="ar-KW" altLang="en-US" sz="3200">
              <a:solidFill>
                <a:schemeClr val="bg1"/>
              </a:solidFill>
              <a:latin typeface="Tahoma" pitchFamily="34" charset="0"/>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219200"/>
            <a:ext cx="8610600" cy="652463"/>
          </a:xfrm>
          <a:prstGeom prst="rect">
            <a:avLst/>
          </a:prstGeom>
          <a:noFill/>
          <a:ln w="38100">
            <a:noFill/>
            <a:miter lim="800000"/>
            <a:headEnd/>
            <a:tailEnd/>
          </a:ln>
        </p:spPr>
        <p:txBody>
          <a:bodyPr>
            <a:spAutoFit/>
          </a:bodyPr>
          <a:lstStyle/>
          <a:p>
            <a:pPr algn="just" rtl="1">
              <a:lnSpc>
                <a:spcPct val="140000"/>
              </a:lnSpc>
            </a:pPr>
            <a:r>
              <a:rPr lang="ar-SA" altLang="en-US" sz="2800">
                <a:solidFill>
                  <a:srgbClr val="000066"/>
                </a:solidFill>
                <a:latin typeface="Simplified Arabic" pitchFamily="18" charset="-78"/>
                <a:cs typeface="Simplified Arabic" pitchFamily="18" charset="-78"/>
              </a:rPr>
              <a:t>يجب تحديد ما إذا كانت هناك </a:t>
            </a:r>
            <a:r>
              <a:rPr lang="ar-SA" altLang="en-US" sz="2800">
                <a:solidFill>
                  <a:srgbClr val="CC0000"/>
                </a:solidFill>
                <a:latin typeface="Simplified Arabic" pitchFamily="18" charset="-78"/>
                <a:cs typeface="Simplified Arabic" pitchFamily="18" charset="-78"/>
              </a:rPr>
              <a:t>نقطة تحكم حرجة </a:t>
            </a:r>
            <a:r>
              <a:rPr lang="ar-SA" altLang="en-US" sz="2800">
                <a:solidFill>
                  <a:srgbClr val="000066"/>
                </a:solidFill>
                <a:latin typeface="Simplified Arabic" pitchFamily="18" charset="-78"/>
                <a:cs typeface="Simplified Arabic" pitchFamily="18" charset="-78"/>
              </a:rPr>
              <a:t> </a:t>
            </a:r>
            <a:r>
              <a:rPr lang="en-US" altLang="en-US" sz="2800" i="1">
                <a:solidFill>
                  <a:srgbClr val="CC0000"/>
                </a:solidFill>
                <a:latin typeface="Simplified Arabic" pitchFamily="18" charset="-78"/>
                <a:cs typeface="Simplified Arabic" pitchFamily="18" charset="-78"/>
              </a:rPr>
              <a:t>CCP</a:t>
            </a:r>
            <a:r>
              <a:rPr lang="ar-SA" altLang="en-US" sz="2800">
                <a:solidFill>
                  <a:srgbClr val="000066"/>
                </a:solidFill>
                <a:latin typeface="Simplified Arabic" pitchFamily="18" charset="-78"/>
                <a:cs typeface="Simplified Arabic" pitchFamily="18" charset="-78"/>
              </a:rPr>
              <a:t> في: </a:t>
            </a:r>
          </a:p>
        </p:txBody>
      </p:sp>
      <p:sp>
        <p:nvSpPr>
          <p:cNvPr id="39939" name="Rectangle 11"/>
          <p:cNvSpPr>
            <a:spLocks noChangeArrowheads="1"/>
          </p:cNvSpPr>
          <p:nvPr/>
        </p:nvSpPr>
        <p:spPr bwMode="auto">
          <a:xfrm>
            <a:off x="152400" y="152400"/>
            <a:ext cx="8610600" cy="584200"/>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r>
              <a:rPr lang="ar-SA" altLang="en-US" sz="3200">
                <a:solidFill>
                  <a:schemeClr val="bg1"/>
                </a:solidFill>
                <a:latin typeface="Simplified Arabic" pitchFamily="18" charset="-78"/>
                <a:cs typeface="Simplified Arabic" pitchFamily="18" charset="-78"/>
              </a:rPr>
              <a:t>على سبيل المثال</a:t>
            </a:r>
            <a:r>
              <a:rPr lang="ar-KW" altLang="en-US" sz="3200">
                <a:solidFill>
                  <a:schemeClr val="bg1"/>
                </a:solidFill>
                <a:latin typeface="Simplified Arabic" pitchFamily="18" charset="-78"/>
                <a:cs typeface="Simplified Arabic" pitchFamily="18" charset="-78"/>
              </a:rPr>
              <a:t>:</a:t>
            </a:r>
            <a:endParaRPr lang="en-US" altLang="en-US" sz="3200">
              <a:solidFill>
                <a:schemeClr val="bg1"/>
              </a:solidFill>
              <a:latin typeface="Simplified Arabic" pitchFamily="18" charset="-78"/>
              <a:cs typeface="Simplified Arabic" pitchFamily="18" charset="-78"/>
            </a:endParaRPr>
          </a:p>
        </p:txBody>
      </p:sp>
      <p:sp>
        <p:nvSpPr>
          <p:cNvPr id="8" name="Rectangle 7"/>
          <p:cNvSpPr>
            <a:spLocks noChangeArrowheads="1"/>
          </p:cNvSpPr>
          <p:nvPr/>
        </p:nvSpPr>
        <p:spPr bwMode="auto">
          <a:xfrm>
            <a:off x="304800" y="1851025"/>
            <a:ext cx="8534400" cy="4708525"/>
          </a:xfrm>
          <a:prstGeom prst="rect">
            <a:avLst/>
          </a:prstGeom>
          <a:noFill/>
          <a:ln w="38100">
            <a:noFill/>
            <a:miter lim="800000"/>
            <a:headEnd/>
            <a:tailEnd/>
          </a:ln>
        </p:spPr>
        <p:txBody>
          <a:bodyPr>
            <a:spAutoFit/>
          </a:bodyPr>
          <a:lstStyle/>
          <a:p>
            <a:pPr algn="just" rtl="1">
              <a:lnSpc>
                <a:spcPct val="250000"/>
              </a:lnSpc>
              <a:buClr>
                <a:srgbClr val="FF0000"/>
              </a:buClr>
              <a:buFont typeface="Wingdings" pitchFamily="2" charset="2"/>
              <a:buChar char="ü"/>
            </a:pPr>
            <a:r>
              <a:rPr lang="ar-SA" altLang="en-US" sz="2400">
                <a:solidFill>
                  <a:srgbClr val="0000FF"/>
                </a:solidFill>
                <a:cs typeface="Simplified Arabic" pitchFamily="18" charset="-78"/>
              </a:rPr>
              <a:t> مواد الخام</a:t>
            </a:r>
            <a:r>
              <a:rPr lang="ar-KW" altLang="en-US" sz="2400">
                <a:solidFill>
                  <a:srgbClr val="0000FF"/>
                </a:solidFill>
                <a:cs typeface="Simplified Arabic" pitchFamily="18" charset="-78"/>
              </a:rPr>
              <a:t> (تواجد مواد من أصل حيواني غير حلال أو مواد تضر بالصحة)</a:t>
            </a:r>
            <a:r>
              <a:rPr lang="ar-SA" altLang="en-US" sz="2400">
                <a:solidFill>
                  <a:srgbClr val="0000FF"/>
                </a:solidFill>
                <a:cs typeface="Simplified Arabic" pitchFamily="18" charset="-78"/>
              </a:rPr>
              <a:t>.</a:t>
            </a:r>
          </a:p>
          <a:p>
            <a:pPr algn="just" rtl="1">
              <a:lnSpc>
                <a:spcPct val="250000"/>
              </a:lnSpc>
              <a:buClr>
                <a:srgbClr val="FF0000"/>
              </a:buClr>
              <a:buFont typeface="Wingdings" pitchFamily="2" charset="2"/>
              <a:buChar char="ü"/>
            </a:pPr>
            <a:r>
              <a:rPr lang="ar-SA" altLang="en-US" sz="2400">
                <a:solidFill>
                  <a:srgbClr val="0000FF"/>
                </a:solidFill>
                <a:cs typeface="Simplified Arabic" pitchFamily="18" charset="-78"/>
              </a:rPr>
              <a:t> </a:t>
            </a:r>
            <a:r>
              <a:rPr lang="ar-KW" altLang="en-US" sz="2400">
                <a:solidFill>
                  <a:srgbClr val="0000FF"/>
                </a:solidFill>
                <a:cs typeface="Simplified Arabic" pitchFamily="18" charset="-78"/>
              </a:rPr>
              <a:t>حدوث تلوث بمكونات غير حلال أثناء عمليات الإنتاج أو التصنيع</a:t>
            </a:r>
            <a:r>
              <a:rPr lang="ar-SA" altLang="en-US" sz="2400">
                <a:solidFill>
                  <a:srgbClr val="0000FF"/>
                </a:solidFill>
                <a:cs typeface="Simplified Arabic" pitchFamily="18" charset="-78"/>
              </a:rPr>
              <a:t>.</a:t>
            </a:r>
          </a:p>
          <a:p>
            <a:pPr algn="just" rtl="1">
              <a:lnSpc>
                <a:spcPct val="250000"/>
              </a:lnSpc>
              <a:buClr>
                <a:srgbClr val="FF0000"/>
              </a:buClr>
              <a:buFont typeface="Wingdings" pitchFamily="2" charset="2"/>
              <a:buChar char="ü"/>
            </a:pPr>
            <a:r>
              <a:rPr lang="ar-SA" altLang="en-US" sz="2400">
                <a:solidFill>
                  <a:srgbClr val="0000FF"/>
                </a:solidFill>
                <a:cs typeface="Simplified Arabic" pitchFamily="18" charset="-78"/>
              </a:rPr>
              <a:t> </a:t>
            </a:r>
            <a:r>
              <a:rPr lang="ar-KW" altLang="en-US" sz="2400">
                <a:solidFill>
                  <a:srgbClr val="0000FF"/>
                </a:solidFill>
                <a:cs typeface="Simplified Arabic" pitchFamily="18" charset="-78"/>
              </a:rPr>
              <a:t>تواجد ذبائح أو لحوم غير حلال بالقرب من الذبائح أو اللحوم الحلال</a:t>
            </a:r>
            <a:r>
              <a:rPr lang="ar-SA" altLang="en-US" sz="2400">
                <a:solidFill>
                  <a:srgbClr val="0000FF"/>
                </a:solidFill>
                <a:cs typeface="Simplified Arabic" pitchFamily="18" charset="-78"/>
              </a:rPr>
              <a:t>.</a:t>
            </a:r>
          </a:p>
          <a:p>
            <a:pPr algn="just" rtl="1">
              <a:lnSpc>
                <a:spcPct val="250000"/>
              </a:lnSpc>
              <a:buClr>
                <a:srgbClr val="FF0000"/>
              </a:buClr>
              <a:buFont typeface="Wingdings" pitchFamily="2" charset="2"/>
              <a:buChar char="ü"/>
            </a:pPr>
            <a:r>
              <a:rPr lang="ar-KW" altLang="en-US" sz="2400">
                <a:solidFill>
                  <a:srgbClr val="0000FF"/>
                </a:solidFill>
                <a:cs typeface="Simplified Arabic" pitchFamily="18" charset="-78"/>
              </a:rPr>
              <a:t> استعمال ماشية مريضة أو منتجات متردية الجودة. </a:t>
            </a:r>
          </a:p>
          <a:p>
            <a:pPr algn="just" rtl="1">
              <a:lnSpc>
                <a:spcPct val="250000"/>
              </a:lnSpc>
              <a:buClr>
                <a:srgbClr val="FF0000"/>
              </a:buClr>
              <a:buFont typeface="Wingdings" pitchFamily="2" charset="2"/>
              <a:buChar char="ü"/>
            </a:pPr>
            <a:r>
              <a:rPr lang="ar-KW" altLang="en-US" sz="2400">
                <a:solidFill>
                  <a:srgbClr val="0000FF"/>
                </a:solidFill>
                <a:cs typeface="Simplified Arabic" pitchFamily="18" charset="-78"/>
              </a:rPr>
              <a:t> استعمال وسائل ذبح تتعارض مع الشريعة الإسلامية.</a:t>
            </a:r>
            <a:endParaRPr lang="ar-SA" altLang="en-US" sz="2400">
              <a:solidFill>
                <a:srgbClr val="0000FF"/>
              </a:solidFill>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8"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ChangeArrowheads="1"/>
          </p:cNvSpPr>
          <p:nvPr/>
        </p:nvSpPr>
        <p:spPr bwMode="auto">
          <a:xfrm>
            <a:off x="152400" y="152400"/>
            <a:ext cx="8610600" cy="584200"/>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r>
              <a:rPr lang="ar-KW" altLang="en-US" sz="3200">
                <a:solidFill>
                  <a:schemeClr val="bg1"/>
                </a:solidFill>
                <a:latin typeface="Simplified Arabic" pitchFamily="18" charset="-78"/>
                <a:cs typeface="Simplified Arabic" pitchFamily="18" charset="-78"/>
              </a:rPr>
              <a:t>كيفية تحديد نقاط التحكم الحرجة</a:t>
            </a:r>
            <a:endParaRPr lang="ar-SA" altLang="en-US" sz="3200">
              <a:solidFill>
                <a:schemeClr val="bg1"/>
              </a:solidFill>
              <a:latin typeface="Simplified Arabic" pitchFamily="18" charset="-78"/>
              <a:cs typeface="Simplified Arabic" pitchFamily="18" charset="-78"/>
            </a:endParaRPr>
          </a:p>
        </p:txBody>
      </p:sp>
      <p:sp>
        <p:nvSpPr>
          <p:cNvPr id="40963" name="Text Box 10"/>
          <p:cNvSpPr txBox="1">
            <a:spLocks noChangeArrowheads="1"/>
          </p:cNvSpPr>
          <p:nvPr/>
        </p:nvSpPr>
        <p:spPr bwMode="auto">
          <a:xfrm>
            <a:off x="1828800" y="914400"/>
            <a:ext cx="6858000" cy="5154613"/>
          </a:xfrm>
          <a:prstGeom prst="rect">
            <a:avLst/>
          </a:prstGeom>
          <a:noFill/>
          <a:ln w="9525">
            <a:noFill/>
            <a:miter lim="800000"/>
            <a:headEnd/>
            <a:tailEnd/>
          </a:ln>
        </p:spPr>
        <p:txBody>
          <a:bodyPr>
            <a:spAutoFit/>
          </a:bodyPr>
          <a:lstStyle/>
          <a:p>
            <a:pPr algn="just" rtl="1">
              <a:lnSpc>
                <a:spcPct val="200000"/>
              </a:lnSpc>
            </a:pPr>
            <a:r>
              <a:rPr lang="ar-SA" altLang="en-US" sz="2800">
                <a:solidFill>
                  <a:srgbClr val="0000FF"/>
                </a:solidFill>
                <a:latin typeface="Simplified Arabic" pitchFamily="18" charset="-78"/>
                <a:cs typeface="Simplified Arabic" pitchFamily="18" charset="-78"/>
              </a:rPr>
              <a:t>باستعمال </a:t>
            </a:r>
          </a:p>
          <a:p>
            <a:pPr algn="just" rtl="1">
              <a:lnSpc>
                <a:spcPct val="200000"/>
              </a:lnSpc>
            </a:pPr>
            <a:r>
              <a:rPr lang="ar-SA" altLang="en-US" sz="2800">
                <a:solidFill>
                  <a:srgbClr val="FF9900"/>
                </a:solidFill>
                <a:latin typeface="Simplified Arabic" pitchFamily="18" charset="-78"/>
                <a:cs typeface="Simplified Arabic" pitchFamily="18" charset="-78"/>
              </a:rPr>
              <a:t>"شجرة </a:t>
            </a:r>
            <a:r>
              <a:rPr lang="ar-KW" altLang="en-US" sz="2800">
                <a:solidFill>
                  <a:srgbClr val="FF9900"/>
                </a:solidFill>
                <a:latin typeface="Simplified Arabic" pitchFamily="18" charset="-78"/>
                <a:cs typeface="Simplified Arabic" pitchFamily="18" charset="-78"/>
              </a:rPr>
              <a:t>هاسب لتحديد نقاط التحكم الحرجة </a:t>
            </a:r>
            <a:endParaRPr lang="ar-SA" altLang="en-US" sz="2800">
              <a:solidFill>
                <a:srgbClr val="0000FF"/>
              </a:solidFill>
              <a:latin typeface="Simplified Arabic" pitchFamily="18" charset="-78"/>
              <a:cs typeface="Simplified Arabic" pitchFamily="18" charset="-78"/>
            </a:endParaRPr>
          </a:p>
          <a:p>
            <a:pPr algn="just" rtl="1">
              <a:lnSpc>
                <a:spcPct val="200000"/>
              </a:lnSpc>
            </a:pPr>
            <a:r>
              <a:rPr lang="ar-SA" altLang="en-US" sz="2800">
                <a:solidFill>
                  <a:srgbClr val="0000FF"/>
                </a:solidFill>
                <a:latin typeface="Simplified Arabic" pitchFamily="18" charset="-78"/>
                <a:cs typeface="Simplified Arabic" pitchFamily="18" charset="-78"/>
              </a:rPr>
              <a:t>يمكن تحديد ما إذا كانت مرحلة ما </a:t>
            </a:r>
          </a:p>
          <a:p>
            <a:pPr algn="just" rtl="1">
              <a:lnSpc>
                <a:spcPct val="200000"/>
              </a:lnSpc>
            </a:pPr>
            <a:r>
              <a:rPr lang="ar-SA" altLang="en-US" sz="2800">
                <a:solidFill>
                  <a:srgbClr val="0000FF"/>
                </a:solidFill>
                <a:latin typeface="Simplified Arabic" pitchFamily="18" charset="-78"/>
                <a:cs typeface="Simplified Arabic" pitchFamily="18" charset="-78"/>
              </a:rPr>
              <a:t>هي </a:t>
            </a:r>
          </a:p>
          <a:p>
            <a:pPr algn="just" rtl="1">
              <a:lnSpc>
                <a:spcPct val="200000"/>
              </a:lnSpc>
            </a:pPr>
            <a:r>
              <a:rPr lang="ar-SA" altLang="en-US" sz="2800">
                <a:solidFill>
                  <a:srgbClr val="FF0000"/>
                </a:solidFill>
                <a:latin typeface="Simplified Arabic" pitchFamily="18" charset="-78"/>
                <a:cs typeface="Simplified Arabic" pitchFamily="18" charset="-78"/>
              </a:rPr>
              <a:t>نقطة تحكم حرجة</a:t>
            </a:r>
            <a:r>
              <a:rPr lang="ar-SA" altLang="en-US" sz="2800">
                <a:solidFill>
                  <a:srgbClr val="0000FF"/>
                </a:solidFill>
                <a:latin typeface="Simplified Arabic" pitchFamily="18" charset="-78"/>
                <a:cs typeface="Simplified Arabic" pitchFamily="18" charset="-78"/>
              </a:rPr>
              <a:t> </a:t>
            </a:r>
            <a:r>
              <a:rPr lang="en-US" altLang="en-US" sz="2800">
                <a:solidFill>
                  <a:srgbClr val="FF0000"/>
                </a:solidFill>
                <a:latin typeface="Simplified Arabic" pitchFamily="18" charset="-78"/>
                <a:cs typeface="Simplified Arabic" pitchFamily="18" charset="-78"/>
              </a:rPr>
              <a:t>(CCP) </a:t>
            </a:r>
            <a:endParaRPr lang="ar-SA" altLang="ar-SA" sz="2800">
              <a:solidFill>
                <a:srgbClr val="FF0000"/>
              </a:solidFill>
              <a:latin typeface="Simplified Arabic" pitchFamily="18" charset="-78"/>
              <a:cs typeface="Simplified Arabic" pitchFamily="18" charset="-78"/>
            </a:endParaRPr>
          </a:p>
          <a:p>
            <a:pPr algn="just" rtl="1">
              <a:lnSpc>
                <a:spcPct val="200000"/>
              </a:lnSpc>
            </a:pPr>
            <a:r>
              <a:rPr lang="ar-SA" altLang="en-US" sz="2800">
                <a:solidFill>
                  <a:srgbClr val="0000FF"/>
                </a:solidFill>
                <a:latin typeface="Simplified Arabic" pitchFamily="18" charset="-78"/>
                <a:cs typeface="Simplified Arabic" pitchFamily="18" charset="-78"/>
              </a:rPr>
              <a:t>لخطر تم تحديده</a:t>
            </a:r>
          </a:p>
        </p:txBody>
      </p:sp>
      <p:sp>
        <p:nvSpPr>
          <p:cNvPr id="6" name="Text Box 13"/>
          <p:cNvSpPr txBox="1">
            <a:spLocks noChangeArrowheads="1"/>
          </p:cNvSpPr>
          <p:nvPr/>
        </p:nvSpPr>
        <p:spPr bwMode="auto">
          <a:xfrm>
            <a:off x="304800" y="1219200"/>
            <a:ext cx="3505200" cy="1016000"/>
          </a:xfrm>
          <a:prstGeom prst="rect">
            <a:avLst/>
          </a:prstGeom>
          <a:noFill/>
          <a:ln w="9525">
            <a:noFill/>
            <a:miter lim="800000"/>
            <a:headEnd/>
            <a:tailEnd/>
          </a:ln>
        </p:spPr>
        <p:txBody>
          <a:bodyPr>
            <a:spAutoFit/>
          </a:bodyPr>
          <a:lstStyle/>
          <a:p>
            <a:pPr algn="ctr" rtl="1">
              <a:spcBef>
                <a:spcPct val="50000"/>
              </a:spcBef>
            </a:pPr>
            <a:r>
              <a:rPr lang="ar-KW" altLang="en-US" sz="2400">
                <a:solidFill>
                  <a:srgbClr val="CC0000"/>
                </a:solidFill>
                <a:latin typeface="Simplified Arabic" pitchFamily="18" charset="-78"/>
                <a:cs typeface="Simplified Arabic" pitchFamily="18" charset="-78"/>
              </a:rPr>
              <a:t>فهي إما </a:t>
            </a:r>
            <a:r>
              <a:rPr lang="ar-SA" altLang="en-US" sz="2400">
                <a:solidFill>
                  <a:srgbClr val="CC0000"/>
                </a:solidFill>
                <a:latin typeface="Simplified Arabic" pitchFamily="18" charset="-78"/>
                <a:cs typeface="Simplified Arabic" pitchFamily="18" charset="-78"/>
              </a:rPr>
              <a:t>نقطة تحكم حرجة</a:t>
            </a:r>
            <a:endParaRPr lang="ar-KW" altLang="en-US" sz="2400">
              <a:solidFill>
                <a:srgbClr val="CC0000"/>
              </a:solidFill>
              <a:latin typeface="Simplified Arabic" pitchFamily="18" charset="-78"/>
              <a:cs typeface="Simplified Arabic" pitchFamily="18" charset="-78"/>
            </a:endParaRPr>
          </a:p>
          <a:p>
            <a:pPr algn="ctr" rtl="1">
              <a:spcBef>
                <a:spcPct val="50000"/>
              </a:spcBef>
            </a:pPr>
            <a:r>
              <a:rPr lang="en-US" altLang="en-US" sz="2400">
                <a:solidFill>
                  <a:srgbClr val="CC0000"/>
                </a:solidFill>
                <a:latin typeface="Times New Roman" pitchFamily="18" charset="0"/>
                <a:cs typeface="Times New Roman" pitchFamily="18" charset="0"/>
              </a:rPr>
              <a:t>CCP</a:t>
            </a:r>
          </a:p>
        </p:txBody>
      </p:sp>
      <p:pic>
        <p:nvPicPr>
          <p:cNvPr id="40965" name="Picture 11" descr="CTMISC66"/>
          <p:cNvPicPr>
            <a:picLocks noChangeAspect="1" noChangeArrowheads="1"/>
          </p:cNvPicPr>
          <p:nvPr/>
        </p:nvPicPr>
        <p:blipFill>
          <a:blip r:embed="rId2"/>
          <a:srcRect/>
          <a:stretch>
            <a:fillRect/>
          </a:stretch>
        </p:blipFill>
        <p:spPr bwMode="auto">
          <a:xfrm>
            <a:off x="609600" y="2286000"/>
            <a:ext cx="2281238" cy="4343400"/>
          </a:xfrm>
          <a:prstGeom prst="rect">
            <a:avLst/>
          </a:prstGeom>
          <a:noFill/>
          <a:ln w="9525">
            <a:noFill/>
            <a:miter lim="800000"/>
            <a:headEnd/>
            <a:tailEnd/>
          </a:ln>
        </p:spPr>
      </p:pic>
      <p:sp>
        <p:nvSpPr>
          <p:cNvPr id="41991" name="Text Box 14"/>
          <p:cNvSpPr txBox="1">
            <a:spLocks noChangeArrowheads="1"/>
          </p:cNvSpPr>
          <p:nvPr/>
        </p:nvSpPr>
        <p:spPr bwMode="auto">
          <a:xfrm>
            <a:off x="2133600" y="3884613"/>
            <a:ext cx="2514600" cy="1754187"/>
          </a:xfrm>
          <a:prstGeom prst="rect">
            <a:avLst/>
          </a:prstGeom>
          <a:noFill/>
          <a:ln w="9525">
            <a:noFill/>
            <a:miter lim="800000"/>
            <a:headEnd/>
            <a:tailEnd/>
          </a:ln>
        </p:spPr>
        <p:txBody>
          <a:bodyPr>
            <a:spAutoFit/>
          </a:bodyPr>
          <a:lstStyle/>
          <a:p>
            <a:pPr algn="ctr" rtl="1">
              <a:lnSpc>
                <a:spcPct val="150000"/>
              </a:lnSpc>
              <a:spcBef>
                <a:spcPct val="50000"/>
              </a:spcBef>
            </a:pPr>
            <a:r>
              <a:rPr lang="ar-KW" altLang="en-US" sz="2400">
                <a:solidFill>
                  <a:srgbClr val="CC0000"/>
                </a:solidFill>
                <a:latin typeface="Simplified Arabic" pitchFamily="18" charset="-78"/>
                <a:cs typeface="Simplified Arabic" pitchFamily="18" charset="-78"/>
              </a:rPr>
              <a:t>أو ليست نقطة تحكم حرجة وتحتاج إلى </a:t>
            </a:r>
            <a:r>
              <a:rPr lang="ar-SA" altLang="en-US" sz="2400">
                <a:solidFill>
                  <a:srgbClr val="CC0000"/>
                </a:solidFill>
                <a:latin typeface="Simplified Arabic" pitchFamily="18" charset="-78"/>
                <a:cs typeface="Simplified Arabic" pitchFamily="18" charset="-78"/>
              </a:rPr>
              <a:t>برامج</a:t>
            </a:r>
            <a:r>
              <a:rPr lang="ar-KW" altLang="en-US" sz="2400">
                <a:solidFill>
                  <a:srgbClr val="CC0000"/>
                </a:solidFill>
                <a:latin typeface="Simplified Arabic" pitchFamily="18" charset="-78"/>
                <a:cs typeface="Simplified Arabic" pitchFamily="18" charset="-78"/>
              </a:rPr>
              <a:t> </a:t>
            </a:r>
            <a:r>
              <a:rPr lang="ar-SA" altLang="en-US" sz="2400">
                <a:solidFill>
                  <a:srgbClr val="CC0000"/>
                </a:solidFill>
                <a:latin typeface="Simplified Arabic" pitchFamily="18" charset="-78"/>
                <a:cs typeface="Simplified Arabic" pitchFamily="18" charset="-78"/>
              </a:rPr>
              <a:t>أولية</a:t>
            </a:r>
            <a:r>
              <a:rPr lang="ar-KW" altLang="en-US" sz="2400">
                <a:solidFill>
                  <a:srgbClr val="CC0000"/>
                </a:solidFill>
                <a:latin typeface="Simplified Arabic" pitchFamily="18" charset="-78"/>
                <a:cs typeface="Simplified Arabic" pitchFamily="18" charset="-78"/>
              </a:rPr>
              <a:t> </a:t>
            </a:r>
            <a:r>
              <a:rPr lang="en-US" altLang="en-US" sz="2400">
                <a:solidFill>
                  <a:srgbClr val="CC0000"/>
                </a:solidFill>
                <a:latin typeface="Simplified Arabic" pitchFamily="18" charset="-78"/>
                <a:cs typeface="Simplified Arabic" pitchFamily="18" charset="-78"/>
              </a:rPr>
              <a:t>PRPs</a:t>
            </a:r>
            <a:endParaRPr lang="ar-KW" altLang="en-US" sz="2400">
              <a:solidFill>
                <a:srgbClr val="CC0000"/>
              </a:solidFill>
              <a:latin typeface="Simplified Arabic" pitchFamily="18" charset="-78"/>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91"/>
                                        </p:tgtEl>
                                        <p:attrNameLst>
                                          <p:attrName>style.visibility</p:attrName>
                                        </p:attrNameLst>
                                      </p:cBhvr>
                                      <p:to>
                                        <p:strVal val="visible"/>
                                      </p:to>
                                    </p:set>
                                    <p:anim calcmode="lin" valueType="num">
                                      <p:cBhvr additive="base">
                                        <p:cTn id="13" dur="500" fill="hold"/>
                                        <p:tgtEl>
                                          <p:spTgt spid="41991"/>
                                        </p:tgtEl>
                                        <p:attrNameLst>
                                          <p:attrName>ppt_x</p:attrName>
                                        </p:attrNameLst>
                                      </p:cBhvr>
                                      <p:tavLst>
                                        <p:tav tm="0">
                                          <p:val>
                                            <p:strVal val="#ppt_x"/>
                                          </p:val>
                                        </p:tav>
                                        <p:tav tm="100000">
                                          <p:val>
                                            <p:strVal val="#ppt_x"/>
                                          </p:val>
                                        </p:tav>
                                      </p:tavLst>
                                    </p:anim>
                                    <p:anim calcmode="lin" valueType="num">
                                      <p:cBhvr additive="base">
                                        <p:cTn id="14"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199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6"/>
          <p:cNvSpPr txBox="1">
            <a:spLocks noChangeArrowheads="1"/>
          </p:cNvSpPr>
          <p:nvPr/>
        </p:nvSpPr>
        <p:spPr bwMode="auto">
          <a:xfrm>
            <a:off x="914400" y="157163"/>
            <a:ext cx="8077200" cy="528637"/>
          </a:xfrm>
          <a:prstGeom prst="rect">
            <a:avLst/>
          </a:prstGeom>
          <a:noFill/>
          <a:ln w="9525">
            <a:noFill/>
            <a:miter lim="800000"/>
            <a:headEnd/>
            <a:tailEnd/>
          </a:ln>
        </p:spPr>
        <p:txBody>
          <a:bodyPr>
            <a:spAutoFit/>
          </a:bodyPr>
          <a:lstStyle/>
          <a:p>
            <a:pPr algn="just" rtl="1">
              <a:lnSpc>
                <a:spcPct val="85000"/>
              </a:lnSpc>
              <a:spcBef>
                <a:spcPct val="50000"/>
              </a:spcBef>
            </a:pPr>
            <a:r>
              <a:rPr lang="ar-SA" altLang="en-US" sz="3200">
                <a:latin typeface="Simplified Arabic" pitchFamily="18" charset="-78"/>
                <a:cs typeface="Simplified Arabic" pitchFamily="18" charset="-78"/>
              </a:rPr>
              <a:t>تحديد نقاط التحكم الحرجة </a:t>
            </a:r>
            <a:r>
              <a:rPr lang="en-US" altLang="en-US" sz="3200" i="1">
                <a:latin typeface="Simplified Arabic" pitchFamily="18" charset="-78"/>
                <a:cs typeface="Simplified Arabic" pitchFamily="18" charset="-78"/>
              </a:rPr>
              <a:t>CCP</a:t>
            </a:r>
            <a:endParaRPr lang="ar-SA" altLang="ar-SA" sz="3200" i="1">
              <a:latin typeface="Simplified Arabic" pitchFamily="18" charset="-78"/>
              <a:cs typeface="Simplified Arabic" pitchFamily="18" charset="-78"/>
            </a:endParaRPr>
          </a:p>
        </p:txBody>
      </p:sp>
      <p:sp>
        <p:nvSpPr>
          <p:cNvPr id="5" name="Text Box 10"/>
          <p:cNvSpPr txBox="1">
            <a:spLocks noChangeArrowheads="1"/>
          </p:cNvSpPr>
          <p:nvPr/>
        </p:nvSpPr>
        <p:spPr bwMode="auto">
          <a:xfrm>
            <a:off x="76200" y="1143000"/>
            <a:ext cx="8763000" cy="498475"/>
          </a:xfrm>
          <a:prstGeom prst="rect">
            <a:avLst/>
          </a:prstGeom>
          <a:noFill/>
          <a:ln w="38100">
            <a:solidFill>
              <a:srgbClr val="000066"/>
            </a:solidFill>
            <a:miter lim="800000"/>
            <a:headEnd/>
            <a:tailEnd/>
          </a:ln>
        </p:spPr>
        <p:txBody>
          <a:bodyPr>
            <a:spAutoFit/>
          </a:bodyPr>
          <a:lstStyle/>
          <a:p>
            <a:pPr algn="just" rtl="1">
              <a:lnSpc>
                <a:spcPct val="110000"/>
              </a:lnSpc>
            </a:pPr>
            <a:r>
              <a:rPr lang="ar-SA" altLang="en-US" sz="2400">
                <a:solidFill>
                  <a:schemeClr val="tx2"/>
                </a:solidFill>
                <a:latin typeface="Simplified Arabic" pitchFamily="18" charset="-78"/>
                <a:cs typeface="Simplified Arabic" pitchFamily="18" charset="-78"/>
              </a:rPr>
              <a:t>حدد ما إذا كان بالإمكان السيطرة عليه بواسطة برنامج أولي</a:t>
            </a:r>
            <a:r>
              <a:rPr lang="ar-KW" altLang="en-US" sz="2400">
                <a:solidFill>
                  <a:schemeClr val="tx2"/>
                </a:solidFill>
                <a:latin typeface="Simplified Arabic" pitchFamily="18" charset="-78"/>
                <a:cs typeface="Simplified Arabic" pitchFamily="18" charset="-78"/>
              </a:rPr>
              <a:t>. </a:t>
            </a:r>
            <a:r>
              <a:rPr lang="ar-KW" altLang="en-US" sz="2400">
                <a:solidFill>
                  <a:srgbClr val="FF0000"/>
                </a:solidFill>
                <a:latin typeface="Simplified Arabic" pitchFamily="18" charset="-78"/>
                <a:cs typeface="Simplified Arabic" pitchFamily="18" charset="-78"/>
              </a:rPr>
              <a:t>لا</a:t>
            </a:r>
            <a:endParaRPr lang="ar-SA" altLang="en-US" sz="2400">
              <a:solidFill>
                <a:srgbClr val="FF0000"/>
              </a:solidFill>
              <a:latin typeface="Simplified Arabic" pitchFamily="18" charset="-78"/>
              <a:cs typeface="Simplified Arabic" pitchFamily="18" charset="-78"/>
            </a:endParaRPr>
          </a:p>
        </p:txBody>
      </p:sp>
      <p:sp>
        <p:nvSpPr>
          <p:cNvPr id="6" name="Text Box 11"/>
          <p:cNvSpPr txBox="1">
            <a:spLocks noChangeArrowheads="1"/>
          </p:cNvSpPr>
          <p:nvPr/>
        </p:nvSpPr>
        <p:spPr bwMode="auto">
          <a:xfrm>
            <a:off x="76200" y="1903413"/>
            <a:ext cx="8763000" cy="382587"/>
          </a:xfrm>
          <a:prstGeom prst="rect">
            <a:avLst/>
          </a:prstGeom>
          <a:noFill/>
          <a:ln w="38100">
            <a:solidFill>
              <a:srgbClr val="000066"/>
            </a:solidFill>
            <a:miter lim="800000"/>
            <a:headEnd/>
            <a:tailEnd/>
          </a:ln>
        </p:spPr>
        <p:txBody>
          <a:bodyPr>
            <a:spAutoFit/>
          </a:bodyPr>
          <a:lstStyle/>
          <a:p>
            <a:pPr algn="just" rtl="1">
              <a:lnSpc>
                <a:spcPct val="105000"/>
              </a:lnSpc>
              <a:spcBef>
                <a:spcPct val="10000"/>
              </a:spcBef>
            </a:pPr>
            <a:r>
              <a:rPr lang="ar-SA" altLang="en-US">
                <a:latin typeface="Simplified Arabic" pitchFamily="18" charset="-78"/>
                <a:cs typeface="Simplified Arabic" pitchFamily="18" charset="-78"/>
              </a:rPr>
              <a:t>س1: هل توجد إجراءات تحكم للمشغل يمكن له استعمالها في أي خطوة من خطوات العملية التصنيعية؟</a:t>
            </a:r>
            <a:r>
              <a:rPr lang="ar-KW" altLang="en-US">
                <a:latin typeface="Simplified Arabic" pitchFamily="18" charset="-78"/>
                <a:cs typeface="Simplified Arabic" pitchFamily="18" charset="-78"/>
              </a:rPr>
              <a:t> </a:t>
            </a:r>
            <a:r>
              <a:rPr lang="ar-KW" altLang="en-US">
                <a:solidFill>
                  <a:srgbClr val="FF0000"/>
                </a:solidFill>
                <a:latin typeface="Simplified Arabic" pitchFamily="18" charset="-78"/>
                <a:cs typeface="Simplified Arabic" pitchFamily="18" charset="-78"/>
              </a:rPr>
              <a:t>نعم (البسترة)</a:t>
            </a:r>
          </a:p>
        </p:txBody>
      </p:sp>
      <p:sp>
        <p:nvSpPr>
          <p:cNvPr id="7" name="Text Box 12"/>
          <p:cNvSpPr txBox="1">
            <a:spLocks noChangeArrowheads="1"/>
          </p:cNvSpPr>
          <p:nvPr/>
        </p:nvSpPr>
        <p:spPr bwMode="auto">
          <a:xfrm>
            <a:off x="76200" y="2551113"/>
            <a:ext cx="8763000" cy="544512"/>
          </a:xfrm>
          <a:prstGeom prst="rect">
            <a:avLst/>
          </a:prstGeom>
          <a:noFill/>
          <a:ln w="38100">
            <a:solidFill>
              <a:srgbClr val="000066"/>
            </a:solidFill>
            <a:miter lim="800000"/>
            <a:headEnd/>
            <a:tailEnd/>
          </a:ln>
        </p:spPr>
        <p:txBody>
          <a:bodyPr>
            <a:spAutoFit/>
          </a:bodyPr>
          <a:lstStyle/>
          <a:p>
            <a:pPr algn="just" rtl="1">
              <a:lnSpc>
                <a:spcPct val="130000"/>
              </a:lnSpc>
            </a:pPr>
            <a:r>
              <a:rPr lang="ar-SA" altLang="en-US" sz="2400">
                <a:latin typeface="Simplified Arabic" pitchFamily="18" charset="-78"/>
                <a:cs typeface="Simplified Arabic" pitchFamily="18" charset="-78"/>
              </a:rPr>
              <a:t>س2: هل التعرض لهذا الخطر يمكن أن يحدث فوق المعدلات والحدود أو يتجاوزها؟</a:t>
            </a:r>
            <a:r>
              <a:rPr lang="ar-KW" altLang="en-US" sz="2400">
                <a:solidFill>
                  <a:srgbClr val="FF0000"/>
                </a:solidFill>
                <a:latin typeface="Simplified Arabic" pitchFamily="18" charset="-78"/>
                <a:cs typeface="Simplified Arabic" pitchFamily="18" charset="-78"/>
              </a:rPr>
              <a:t> نعم</a:t>
            </a:r>
            <a:r>
              <a:rPr lang="ar-SA" altLang="en-US" sz="2400">
                <a:latin typeface="Simplified Arabic" pitchFamily="18" charset="-78"/>
                <a:cs typeface="Simplified Arabic" pitchFamily="18" charset="-78"/>
              </a:rPr>
              <a:t> </a:t>
            </a:r>
            <a:endParaRPr lang="en-US" altLang="en-US" sz="2400">
              <a:latin typeface="Simplified Arabic" pitchFamily="18" charset="-78"/>
              <a:cs typeface="Simplified Arabic" pitchFamily="18" charset="-78"/>
            </a:endParaRPr>
          </a:p>
        </p:txBody>
      </p:sp>
      <p:sp>
        <p:nvSpPr>
          <p:cNvPr id="8" name="Text Box 13"/>
          <p:cNvSpPr txBox="1">
            <a:spLocks noChangeArrowheads="1"/>
          </p:cNvSpPr>
          <p:nvPr/>
        </p:nvSpPr>
        <p:spPr bwMode="auto">
          <a:xfrm>
            <a:off x="76200" y="3367088"/>
            <a:ext cx="8763000" cy="431800"/>
          </a:xfrm>
          <a:prstGeom prst="rect">
            <a:avLst/>
          </a:prstGeom>
          <a:noFill/>
          <a:ln w="38100">
            <a:solidFill>
              <a:srgbClr val="000066"/>
            </a:solidFill>
            <a:miter lim="800000"/>
            <a:headEnd/>
            <a:tailEnd/>
          </a:ln>
        </p:spPr>
        <p:txBody>
          <a:bodyPr>
            <a:spAutoFit/>
          </a:bodyPr>
          <a:lstStyle/>
          <a:p>
            <a:pPr algn="just" rtl="1">
              <a:lnSpc>
                <a:spcPct val="130000"/>
              </a:lnSpc>
              <a:spcBef>
                <a:spcPct val="10000"/>
              </a:spcBef>
              <a:spcAft>
                <a:spcPct val="5000"/>
              </a:spcAft>
            </a:pPr>
            <a:r>
              <a:rPr lang="ar-SA" altLang="en-US" sz="1700">
                <a:latin typeface="Simplified Arabic" pitchFamily="18" charset="-78"/>
                <a:cs typeface="Simplified Arabic" pitchFamily="18" charset="-78"/>
              </a:rPr>
              <a:t>س3: هل العملية التصنيعية مصممة خصيصاً لإزالة أو للإقلال من الخطر المحدد ضمن معدلات مقبولة؟</a:t>
            </a:r>
            <a:r>
              <a:rPr lang="ar-KW" altLang="en-US" sz="1700">
                <a:latin typeface="Simplified Arabic" pitchFamily="18" charset="-78"/>
                <a:cs typeface="Simplified Arabic" pitchFamily="18" charset="-78"/>
              </a:rPr>
              <a:t> </a:t>
            </a:r>
            <a:r>
              <a:rPr lang="ar-KW" altLang="en-US" sz="1700">
                <a:solidFill>
                  <a:srgbClr val="FF0000"/>
                </a:solidFill>
                <a:latin typeface="Simplified Arabic" pitchFamily="18" charset="-78"/>
                <a:cs typeface="Simplified Arabic" pitchFamily="18" charset="-78"/>
              </a:rPr>
              <a:t>نعم (ميكروبية)</a:t>
            </a:r>
          </a:p>
        </p:txBody>
      </p:sp>
      <p:sp>
        <p:nvSpPr>
          <p:cNvPr id="9" name="Text Box 14"/>
          <p:cNvSpPr txBox="1">
            <a:spLocks noChangeArrowheads="1"/>
          </p:cNvSpPr>
          <p:nvPr/>
        </p:nvSpPr>
        <p:spPr bwMode="auto">
          <a:xfrm>
            <a:off x="76200" y="4114800"/>
            <a:ext cx="8763000" cy="388938"/>
          </a:xfrm>
          <a:prstGeom prst="rect">
            <a:avLst/>
          </a:prstGeom>
          <a:noFill/>
          <a:ln w="38100">
            <a:solidFill>
              <a:srgbClr val="000066"/>
            </a:solidFill>
            <a:miter lim="800000"/>
            <a:headEnd/>
            <a:tailEnd/>
          </a:ln>
        </p:spPr>
        <p:txBody>
          <a:bodyPr>
            <a:spAutoFit/>
          </a:bodyPr>
          <a:lstStyle/>
          <a:p>
            <a:pPr algn="just" rtl="1">
              <a:lnSpc>
                <a:spcPct val="95000"/>
              </a:lnSpc>
              <a:spcBef>
                <a:spcPct val="5000"/>
              </a:spcBef>
            </a:pPr>
            <a:r>
              <a:rPr lang="ar-SA" altLang="en-US" sz="2000">
                <a:latin typeface="Simplified Arabic" pitchFamily="18" charset="-78"/>
                <a:cs typeface="Simplified Arabic" pitchFamily="18" charset="-78"/>
              </a:rPr>
              <a:t>س4: هل يمكن لعملية </a:t>
            </a:r>
            <a:r>
              <a:rPr lang="ar-KW" altLang="en-US" sz="2000">
                <a:latin typeface="Simplified Arabic" pitchFamily="18" charset="-78"/>
                <a:cs typeface="Simplified Arabic" pitchFamily="18" charset="-78"/>
              </a:rPr>
              <a:t>ت</a:t>
            </a:r>
            <a:r>
              <a:rPr lang="ar-SA" altLang="en-US" sz="2000">
                <a:latin typeface="Simplified Arabic" pitchFamily="18" charset="-78"/>
                <a:cs typeface="Simplified Arabic" pitchFamily="18" charset="-78"/>
              </a:rPr>
              <a:t>صنيعية تالية إزالة أو الإقلال من الخطر المحدد ضمن معدلات مقبولة؟</a:t>
            </a:r>
            <a:r>
              <a:rPr lang="ar-KW" altLang="en-US" sz="2000">
                <a:latin typeface="Simplified Arabic" pitchFamily="18" charset="-78"/>
                <a:cs typeface="Simplified Arabic" pitchFamily="18" charset="-78"/>
              </a:rPr>
              <a:t> </a:t>
            </a:r>
            <a:r>
              <a:rPr lang="ar-KW" altLang="en-US" sz="2000">
                <a:solidFill>
                  <a:srgbClr val="FF0000"/>
                </a:solidFill>
                <a:latin typeface="Simplified Arabic" pitchFamily="18" charset="-78"/>
                <a:cs typeface="Simplified Arabic" pitchFamily="18" charset="-78"/>
              </a:rPr>
              <a:t>لا</a:t>
            </a:r>
            <a:r>
              <a:rPr lang="ar-SA" altLang="en-US" sz="2000">
                <a:latin typeface="Simplified Arabic" pitchFamily="18" charset="-78"/>
                <a:cs typeface="Simplified Arabic" pitchFamily="18" charset="-78"/>
              </a:rPr>
              <a:t> </a:t>
            </a:r>
          </a:p>
        </p:txBody>
      </p:sp>
      <p:sp>
        <p:nvSpPr>
          <p:cNvPr id="10" name="Text Box 15"/>
          <p:cNvSpPr txBox="1">
            <a:spLocks noChangeArrowheads="1"/>
          </p:cNvSpPr>
          <p:nvPr/>
        </p:nvSpPr>
        <p:spPr bwMode="auto">
          <a:xfrm>
            <a:off x="3733800" y="5137150"/>
            <a:ext cx="1219200" cy="363538"/>
          </a:xfrm>
          <a:prstGeom prst="rect">
            <a:avLst/>
          </a:prstGeom>
          <a:noFill/>
          <a:ln w="38100">
            <a:solidFill>
              <a:srgbClr val="000066"/>
            </a:solidFill>
            <a:miter lim="800000"/>
            <a:headEnd/>
            <a:tailEnd/>
          </a:ln>
        </p:spPr>
        <p:txBody>
          <a:bodyPr>
            <a:spAutoFit/>
          </a:bodyPr>
          <a:lstStyle/>
          <a:p>
            <a:pPr>
              <a:lnSpc>
                <a:spcPct val="105000"/>
              </a:lnSpc>
            </a:pPr>
            <a:r>
              <a:rPr lang="en-US" altLang="en-US" b="0">
                <a:solidFill>
                  <a:schemeClr val="tx2"/>
                </a:solidFill>
                <a:latin typeface="Times New Roman" pitchFamily="18" charset="0"/>
                <a:cs typeface="Times New Roman" pitchFamily="18" charset="0"/>
              </a:rPr>
              <a:t>CCP-M1</a:t>
            </a:r>
          </a:p>
        </p:txBody>
      </p:sp>
      <p:sp>
        <p:nvSpPr>
          <p:cNvPr id="41993" name="Text Box 7"/>
          <p:cNvSpPr txBox="1">
            <a:spLocks noChangeArrowheads="1"/>
          </p:cNvSpPr>
          <p:nvPr/>
        </p:nvSpPr>
        <p:spPr bwMode="auto">
          <a:xfrm>
            <a:off x="152400" y="590550"/>
            <a:ext cx="8763000" cy="400050"/>
          </a:xfrm>
          <a:prstGeom prst="rect">
            <a:avLst/>
          </a:prstGeom>
          <a:noFill/>
          <a:ln w="9525">
            <a:noFill/>
            <a:miter lim="800000"/>
            <a:headEnd/>
            <a:tailEnd/>
          </a:ln>
        </p:spPr>
        <p:txBody>
          <a:bodyPr>
            <a:spAutoFit/>
          </a:bodyPr>
          <a:lstStyle/>
          <a:p>
            <a:pPr algn="just" rtl="1">
              <a:spcBef>
                <a:spcPct val="50000"/>
              </a:spcBef>
            </a:pPr>
            <a:r>
              <a:rPr lang="ar-SA" altLang="en-US" sz="2000">
                <a:solidFill>
                  <a:srgbClr val="0000FF"/>
                </a:solidFill>
                <a:latin typeface="Simplified Arabic" pitchFamily="18" charset="-78"/>
                <a:cs typeface="Simplified Arabic" pitchFamily="18" charset="-78"/>
              </a:rPr>
              <a:t>مثال: طهو </a:t>
            </a:r>
            <a:r>
              <a:rPr lang="ar-KW" altLang="en-US" sz="2000">
                <a:solidFill>
                  <a:srgbClr val="0000FF"/>
                </a:solidFill>
                <a:latin typeface="Simplified Arabic" pitchFamily="18" charset="-78"/>
                <a:cs typeface="Simplified Arabic" pitchFamily="18" charset="-78"/>
              </a:rPr>
              <a:t>اللحم</a:t>
            </a:r>
            <a:r>
              <a:rPr lang="ar-SA" altLang="en-US" sz="2000">
                <a:solidFill>
                  <a:srgbClr val="0000FF"/>
                </a:solidFill>
                <a:latin typeface="Simplified Arabic" pitchFamily="18" charset="-78"/>
                <a:cs typeface="Simplified Arabic" pitchFamily="18" charset="-78"/>
              </a:rPr>
              <a:t>، أو بسترة الحليب</a:t>
            </a:r>
            <a:r>
              <a:rPr lang="ar-KW" altLang="en-US" sz="2000">
                <a:solidFill>
                  <a:srgbClr val="0000FF"/>
                </a:solidFill>
                <a:latin typeface="Simplified Arabic" pitchFamily="18" charset="-78"/>
                <a:cs typeface="Simplified Arabic" pitchFamily="18" charset="-78"/>
              </a:rPr>
              <a:t>.</a:t>
            </a:r>
            <a:endParaRPr lang="ar-SA" altLang="en-US" sz="2000">
              <a:solidFill>
                <a:srgbClr val="0000FF"/>
              </a:solidFill>
              <a:latin typeface="Times New Roman" pitchFamily="18" charset="0"/>
              <a:cs typeface="Times New Roman" pitchFamily="18" charset="0"/>
            </a:endParaRPr>
          </a:p>
        </p:txBody>
      </p:sp>
      <p:sp>
        <p:nvSpPr>
          <p:cNvPr id="41994" name="Rectangle 10"/>
          <p:cNvSpPr>
            <a:spLocks noChangeArrowheads="1"/>
          </p:cNvSpPr>
          <p:nvPr/>
        </p:nvSpPr>
        <p:spPr bwMode="auto">
          <a:xfrm>
            <a:off x="304800" y="6000768"/>
            <a:ext cx="1204913" cy="369888"/>
          </a:xfrm>
          <a:prstGeom prst="rect">
            <a:avLst/>
          </a:prstGeom>
          <a:noFill/>
          <a:ln w="9525">
            <a:noFill/>
            <a:miter lim="800000"/>
            <a:headEnd/>
            <a:tailEnd/>
          </a:ln>
        </p:spPr>
        <p:txBody>
          <a:bodyPr wrap="none">
            <a:spAutoFit/>
          </a:bodyPr>
          <a:lstStyle/>
          <a:p>
            <a:r>
              <a:rPr lang="en-US" altLang="en-US" dirty="0">
                <a:solidFill>
                  <a:schemeClr val="tx2"/>
                </a:solidFill>
                <a:latin typeface="Times New Roman" pitchFamily="18" charset="0"/>
                <a:cs typeface="Times New Roman" pitchFamily="18" charset="0"/>
              </a:rPr>
              <a:t>M: </a:t>
            </a:r>
            <a:r>
              <a:rPr lang="ar-KW" altLang="en-US" dirty="0">
                <a:solidFill>
                  <a:schemeClr val="tx2"/>
                </a:solidFill>
                <a:latin typeface="Times New Roman" pitchFamily="18" charset="0"/>
                <a:cs typeface="Times New Roman" pitchFamily="18" charset="0"/>
              </a:rPr>
              <a:t>ميكروبية</a:t>
            </a:r>
            <a:endParaRPr lang="ar-KW" dirty="0"/>
          </a:p>
        </p:txBody>
      </p:sp>
      <p:sp>
        <p:nvSpPr>
          <p:cNvPr id="11" name="Rectangle 1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85800" y="304800"/>
            <a:ext cx="8001000" cy="4400550"/>
          </a:xfrm>
          <a:prstGeom prst="rect">
            <a:avLst/>
          </a:prstGeom>
          <a:noFill/>
          <a:ln w="9525">
            <a:noFill/>
            <a:miter lim="800000"/>
            <a:headEnd/>
            <a:tailEnd/>
          </a:ln>
        </p:spPr>
        <p:txBody>
          <a:bodyPr>
            <a:spAutoFit/>
          </a:bodyPr>
          <a:lstStyle/>
          <a:p>
            <a:pPr algn="just" rtl="1">
              <a:lnSpc>
                <a:spcPct val="200000"/>
              </a:lnSpc>
              <a:spcBef>
                <a:spcPts val="1200"/>
              </a:spcBef>
            </a:pPr>
            <a:r>
              <a:rPr lang="ar-KW" sz="2800">
                <a:latin typeface="Simplified Arabic" pitchFamily="18" charset="-78"/>
                <a:cs typeface="Simplified Arabic" pitchFamily="18" charset="-78"/>
              </a:rPr>
              <a:t> وتشمل ال</a:t>
            </a:r>
            <a:r>
              <a:rPr lang="ar-EG" sz="2800">
                <a:latin typeface="Simplified Arabic" pitchFamily="18" charset="-78"/>
                <a:cs typeface="Simplified Arabic" pitchFamily="18" charset="-78"/>
              </a:rPr>
              <a:t>نقاط الحرجة </a:t>
            </a:r>
            <a:r>
              <a:rPr lang="ar-KW" sz="2800">
                <a:latin typeface="Simplified Arabic" pitchFamily="18" charset="-78"/>
                <a:cs typeface="Simplified Arabic" pitchFamily="18" charset="-78"/>
              </a:rPr>
              <a:t>ا</a:t>
            </a:r>
            <a:r>
              <a:rPr lang="ar-EG" sz="2800">
                <a:latin typeface="Simplified Arabic" pitchFamily="18" charset="-78"/>
                <a:cs typeface="Simplified Arabic" pitchFamily="18" charset="-78"/>
              </a:rPr>
              <a:t>لحلال </a:t>
            </a:r>
            <a:r>
              <a:rPr lang="ar-KW" sz="2800">
                <a:latin typeface="Simplified Arabic" pitchFamily="18" charset="-78"/>
                <a:cs typeface="Simplified Arabic" pitchFamily="18" charset="-78"/>
              </a:rPr>
              <a:t>واحدة أو أكثر من المراحل التالية: جودة وحلية </a:t>
            </a:r>
            <a:r>
              <a:rPr lang="ar-EG" sz="2800">
                <a:latin typeface="Simplified Arabic" pitchFamily="18" charset="-78"/>
                <a:cs typeface="Simplified Arabic" pitchFamily="18" charset="-78"/>
              </a:rPr>
              <a:t>المواد الخام الواردة</a:t>
            </a:r>
            <a:r>
              <a:rPr lang="ar-KW" sz="2800">
                <a:latin typeface="Simplified Arabic" pitchFamily="18" charset="-78"/>
                <a:cs typeface="Simplified Arabic" pitchFamily="18" charset="-78"/>
              </a:rPr>
              <a:t>، </a:t>
            </a:r>
            <a:r>
              <a:rPr lang="ar-SA" sz="2800">
                <a:latin typeface="Simplified Arabic" pitchFamily="18" charset="-78"/>
                <a:cs typeface="Simplified Arabic" pitchFamily="18" charset="-78"/>
              </a:rPr>
              <a:t>تخزين المواد الخام</a:t>
            </a:r>
            <a:r>
              <a:rPr lang="ar-KW" sz="2800">
                <a:latin typeface="Simplified Arabic" pitchFamily="18" charset="-78"/>
                <a:cs typeface="Simplified Arabic" pitchFamily="18" charset="-78"/>
              </a:rPr>
              <a:t>، </a:t>
            </a:r>
            <a:r>
              <a:rPr lang="ar-EG" sz="2800">
                <a:latin typeface="Simplified Arabic" pitchFamily="18" charset="-78"/>
                <a:cs typeface="Simplified Arabic" pitchFamily="18" charset="-78"/>
              </a:rPr>
              <a:t>عوامل التنظيف</a:t>
            </a:r>
            <a:r>
              <a:rPr lang="ar-KW" sz="2800">
                <a:latin typeface="Simplified Arabic" pitchFamily="18" charset="-78"/>
                <a:cs typeface="Simplified Arabic" pitchFamily="18" charset="-78"/>
              </a:rPr>
              <a:t>، </a:t>
            </a:r>
            <a:r>
              <a:rPr lang="ar-EG" sz="2800">
                <a:latin typeface="Simplified Arabic" pitchFamily="18" charset="-78"/>
                <a:cs typeface="Simplified Arabic" pitchFamily="18" charset="-78"/>
              </a:rPr>
              <a:t>المعدات والأواني</a:t>
            </a:r>
            <a:r>
              <a:rPr lang="ar-KW" sz="2800">
                <a:latin typeface="Simplified Arabic" pitchFamily="18" charset="-78"/>
                <a:cs typeface="Simplified Arabic" pitchFamily="18" charset="-78"/>
              </a:rPr>
              <a:t>، </a:t>
            </a:r>
            <a:r>
              <a:rPr lang="ar-SA" sz="2800">
                <a:latin typeface="Simplified Arabic" pitchFamily="18" charset="-78"/>
                <a:cs typeface="Simplified Arabic" pitchFamily="18" charset="-78"/>
              </a:rPr>
              <a:t>عملية ما قبل الإنتاج</a:t>
            </a:r>
            <a:r>
              <a:rPr lang="ar-KW" sz="2800">
                <a:latin typeface="Simplified Arabic" pitchFamily="18" charset="-78"/>
                <a:cs typeface="Simplified Arabic" pitchFamily="18" charset="-78"/>
              </a:rPr>
              <a:t>، </a:t>
            </a:r>
            <a:r>
              <a:rPr lang="ar-SA" sz="2800">
                <a:latin typeface="Simplified Arabic" pitchFamily="18" charset="-78"/>
                <a:cs typeface="Simplified Arabic" pitchFamily="18" charset="-78"/>
              </a:rPr>
              <a:t>مرحلة الإنتاج</a:t>
            </a:r>
            <a:r>
              <a:rPr lang="ar-KW" sz="2800">
                <a:latin typeface="Simplified Arabic" pitchFamily="18" charset="-78"/>
                <a:cs typeface="Simplified Arabic" pitchFamily="18" charset="-78"/>
              </a:rPr>
              <a:t>، </a:t>
            </a:r>
            <a:r>
              <a:rPr lang="ar-EG" sz="2800">
                <a:latin typeface="Simplified Arabic" pitchFamily="18" charset="-78"/>
                <a:cs typeface="Simplified Arabic" pitchFamily="18" charset="-78"/>
              </a:rPr>
              <a:t>التعبئة والتخزين</a:t>
            </a:r>
            <a:r>
              <a:rPr lang="ar-KW" sz="2800">
                <a:latin typeface="Simplified Arabic" pitchFamily="18" charset="-78"/>
                <a:cs typeface="Simplified Arabic" pitchFamily="18" charset="-78"/>
              </a:rPr>
              <a:t>، </a:t>
            </a:r>
            <a:r>
              <a:rPr lang="ar-EG" sz="2800">
                <a:latin typeface="Simplified Arabic" pitchFamily="18" charset="-78"/>
                <a:cs typeface="Simplified Arabic" pitchFamily="18" charset="-78"/>
              </a:rPr>
              <a:t>بطاقات التعريف بالمنتجات</a:t>
            </a:r>
            <a:r>
              <a:rPr lang="ar-KW" sz="2800">
                <a:latin typeface="Simplified Arabic" pitchFamily="18" charset="-78"/>
                <a:cs typeface="Simplified Arabic" pitchFamily="18" charset="-78"/>
              </a:rPr>
              <a:t>، هوية </a:t>
            </a:r>
            <a:r>
              <a:rPr lang="ar-SA" sz="2800">
                <a:latin typeface="Simplified Arabic" pitchFamily="18" charset="-78"/>
                <a:cs typeface="Simplified Arabic" pitchFamily="18" charset="-78"/>
              </a:rPr>
              <a:t>التشغيلة أو الدفعة</a:t>
            </a:r>
            <a:r>
              <a:rPr lang="ar-KW" sz="2800">
                <a:latin typeface="Simplified Arabic" pitchFamily="18" charset="-78"/>
                <a:cs typeface="Simplified Arabic" pitchFamily="18" charset="-78"/>
              </a:rPr>
              <a:t>، ونتائج تحليل مختبر الحلال.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152400" y="152400"/>
            <a:ext cx="8610600" cy="2292350"/>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rtl="1">
              <a:spcBef>
                <a:spcPts val="600"/>
              </a:spcBef>
            </a:pPr>
            <a:r>
              <a:rPr lang="ar-SA" altLang="en-US" sz="3200">
                <a:solidFill>
                  <a:schemeClr val="tx2"/>
                </a:solidFill>
                <a:latin typeface="Simplified Arabic" pitchFamily="18" charset="-78"/>
                <a:cs typeface="Simplified Arabic" pitchFamily="18" charset="-78"/>
              </a:rPr>
              <a:t>وفي المنشآت الغذائية الصغيرة </a:t>
            </a:r>
          </a:p>
          <a:p>
            <a:pPr algn="just" rtl="1">
              <a:spcBef>
                <a:spcPts val="600"/>
              </a:spcBef>
            </a:pPr>
            <a:r>
              <a:rPr lang="ar-SA" altLang="en-US" sz="3200">
                <a:solidFill>
                  <a:schemeClr val="tx2"/>
                </a:solidFill>
                <a:latin typeface="Simplified Arabic" pitchFamily="18" charset="-78"/>
                <a:cs typeface="Simplified Arabic" pitchFamily="18" charset="-78"/>
              </a:rPr>
              <a:t>يمكن تجاوز نموذج </a:t>
            </a:r>
            <a:r>
              <a:rPr lang="ar-SA" altLang="en-US" sz="3200">
                <a:solidFill>
                  <a:srgbClr val="FF0000"/>
                </a:solidFill>
                <a:latin typeface="Simplified Arabic" pitchFamily="18" charset="-78"/>
                <a:cs typeface="Simplified Arabic" pitchFamily="18" charset="-78"/>
              </a:rPr>
              <a:t>"شجرة </a:t>
            </a:r>
            <a:r>
              <a:rPr lang="ar-KW" altLang="en-US" sz="3200">
                <a:solidFill>
                  <a:srgbClr val="FF0000"/>
                </a:solidFill>
                <a:latin typeface="Simplified Arabic" pitchFamily="18" charset="-78"/>
                <a:cs typeface="Simplified Arabic" pitchFamily="18" charset="-78"/>
              </a:rPr>
              <a:t>هاسب لتحديد نقاط التحكم الحرجة“ </a:t>
            </a:r>
            <a:endParaRPr lang="ar-SA" altLang="en-US" sz="3200">
              <a:solidFill>
                <a:srgbClr val="FF0000"/>
              </a:solidFill>
              <a:latin typeface="Simplified Arabic" pitchFamily="18" charset="-78"/>
              <a:cs typeface="Simplified Arabic" pitchFamily="18" charset="-78"/>
            </a:endParaRPr>
          </a:p>
          <a:p>
            <a:pPr algn="just" rtl="1">
              <a:spcBef>
                <a:spcPts val="600"/>
              </a:spcBef>
            </a:pPr>
            <a:endParaRPr lang="ar-SA" altLang="en-US" sz="3200">
              <a:solidFill>
                <a:schemeClr val="tx2"/>
              </a:solidFill>
              <a:latin typeface="Simplified Arabic" pitchFamily="18" charset="-78"/>
              <a:cs typeface="Simplified Arabic" pitchFamily="18" charset="-78"/>
            </a:endParaRPr>
          </a:p>
          <a:p>
            <a:pPr algn="just" rtl="1">
              <a:spcBef>
                <a:spcPts val="600"/>
              </a:spcBef>
            </a:pPr>
            <a:r>
              <a:rPr lang="ar-SA" altLang="en-US" sz="3200">
                <a:solidFill>
                  <a:schemeClr val="tx2"/>
                </a:solidFill>
                <a:latin typeface="Simplified Arabic" pitchFamily="18" charset="-78"/>
                <a:cs typeface="Simplified Arabic" pitchFamily="18" charset="-78"/>
              </a:rPr>
              <a:t> وذلك بطرح السؤال التالي: </a:t>
            </a:r>
          </a:p>
        </p:txBody>
      </p:sp>
      <p:sp>
        <p:nvSpPr>
          <p:cNvPr id="12" name="Rectangle 11"/>
          <p:cNvSpPr>
            <a:spLocks noChangeArrowheads="1"/>
          </p:cNvSpPr>
          <p:nvPr/>
        </p:nvSpPr>
        <p:spPr bwMode="auto">
          <a:xfrm>
            <a:off x="76200" y="3151188"/>
            <a:ext cx="8915400" cy="1784350"/>
          </a:xfrm>
          <a:prstGeom prst="rect">
            <a:avLst/>
          </a:prstGeom>
          <a:noFill/>
          <a:ln w="38100">
            <a:noFill/>
            <a:miter lim="800000"/>
            <a:headEnd/>
            <a:tailEnd/>
          </a:ln>
        </p:spPr>
        <p:txBody>
          <a:bodyPr>
            <a:spAutoFit/>
          </a:bodyPr>
          <a:lstStyle/>
          <a:p>
            <a:pPr algn="just" rtl="1">
              <a:lnSpc>
                <a:spcPct val="200000"/>
              </a:lnSpc>
              <a:spcBef>
                <a:spcPts val="600"/>
              </a:spcBef>
              <a:buClr>
                <a:srgbClr val="FF0000"/>
              </a:buClr>
              <a:buSzPct val="60000"/>
              <a:buFont typeface="Arial" charset="0"/>
              <a:buChar char="•"/>
            </a:pPr>
            <a:r>
              <a:rPr lang="ar-KW" altLang="en-US" sz="2800">
                <a:latin typeface="Simplified Arabic" pitchFamily="18" charset="-78"/>
                <a:cs typeface="Simplified Arabic" pitchFamily="18" charset="-78"/>
              </a:rPr>
              <a:t> </a:t>
            </a:r>
            <a:r>
              <a:rPr lang="ar-SA" altLang="en-US" sz="2800">
                <a:solidFill>
                  <a:srgbClr val="0000FF"/>
                </a:solidFill>
                <a:latin typeface="Simplified Arabic" pitchFamily="18" charset="-78"/>
                <a:cs typeface="Simplified Arabic" pitchFamily="18" charset="-78"/>
              </a:rPr>
              <a:t>إذا فقدت السيطرة، هل يحتمل حدوث </a:t>
            </a:r>
            <a:r>
              <a:rPr lang="ar-KW" altLang="en-US" sz="2800">
                <a:solidFill>
                  <a:srgbClr val="0000FF"/>
                </a:solidFill>
                <a:latin typeface="Simplified Arabic" pitchFamily="18" charset="-78"/>
                <a:cs typeface="Simplified Arabic" pitchFamily="18" charset="-78"/>
              </a:rPr>
              <a:t>خطر للمنتج</a:t>
            </a:r>
            <a:r>
              <a:rPr lang="ar-SA" altLang="en-US" sz="2800">
                <a:solidFill>
                  <a:srgbClr val="0000FF"/>
                </a:solidFill>
                <a:latin typeface="Simplified Arabic" pitchFamily="18" charset="-78"/>
                <a:cs typeface="Simplified Arabic" pitchFamily="18" charset="-78"/>
              </a:rPr>
              <a:t>؟ </a:t>
            </a:r>
            <a:endParaRPr lang="en-US" altLang="en-US" sz="2800">
              <a:latin typeface="Simplified Arabic" pitchFamily="18" charset="-78"/>
              <a:cs typeface="Simplified Arabic" pitchFamily="18" charset="-78"/>
            </a:endParaRPr>
          </a:p>
          <a:p>
            <a:pPr algn="just" rtl="1">
              <a:lnSpc>
                <a:spcPct val="200000"/>
              </a:lnSpc>
              <a:spcBef>
                <a:spcPts val="600"/>
              </a:spcBef>
              <a:buClr>
                <a:srgbClr val="FF0000"/>
              </a:buClr>
              <a:buSzPct val="60000"/>
              <a:buFont typeface="Arial" charset="0"/>
              <a:buChar char="•"/>
            </a:pPr>
            <a:r>
              <a:rPr lang="ar-KW" altLang="en-US" sz="2800">
                <a:solidFill>
                  <a:srgbClr val="0000FF"/>
                </a:solidFill>
                <a:latin typeface="Simplified Arabic" pitchFamily="18" charset="-78"/>
                <a:cs typeface="Simplified Arabic" pitchFamily="18" charset="-78"/>
              </a:rPr>
              <a:t> </a:t>
            </a:r>
            <a:r>
              <a:rPr lang="ar-SA" altLang="en-US" sz="2800">
                <a:solidFill>
                  <a:srgbClr val="0000FF"/>
                </a:solidFill>
                <a:latin typeface="Simplified Arabic" pitchFamily="18" charset="-78"/>
                <a:cs typeface="Simplified Arabic" pitchFamily="18" charset="-78"/>
              </a:rPr>
              <a:t>إذا كانت الإجابة "بنعم" فهي نقطة تحكم حرجة (</a:t>
            </a:r>
            <a:r>
              <a:rPr lang="en-US" altLang="ar-SA" sz="2800">
                <a:solidFill>
                  <a:srgbClr val="FF0000"/>
                </a:solidFill>
                <a:latin typeface="Simplified Arabic" pitchFamily="18" charset="-78"/>
                <a:cs typeface="Simplified Arabic" pitchFamily="18" charset="-78"/>
              </a:rPr>
              <a:t>CCP</a:t>
            </a:r>
            <a:r>
              <a:rPr lang="ar-SA" altLang="ar-SA" sz="2800">
                <a:solidFill>
                  <a:srgbClr val="0000FF"/>
                </a:solidFill>
                <a:latin typeface="Simplified Arabic" pitchFamily="18" charset="-78"/>
                <a:cs typeface="Simplified Arabic" pitchFamily="18" charset="-78"/>
              </a:rPr>
              <a:t>).</a:t>
            </a:r>
            <a:r>
              <a:rPr lang="ar-SA" altLang="ar-SA" sz="2800">
                <a:latin typeface="Simplified Arabic" pitchFamily="18" charset="-78"/>
                <a:cs typeface="Simplified Arabic" pitchFamily="18" charset="-78"/>
              </a:rPr>
              <a:t>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10"/>
          <p:cNvGraphicFramePr>
            <a:graphicFrameLocks noChangeAspect="1"/>
          </p:cNvGraphicFramePr>
          <p:nvPr/>
        </p:nvGraphicFramePr>
        <p:xfrm>
          <a:off x="152400" y="152400"/>
          <a:ext cx="3352800" cy="6527800"/>
        </p:xfrm>
        <a:graphic>
          <a:graphicData uri="http://schemas.openxmlformats.org/presentationml/2006/ole">
            <p:oleObj spid="_x0000_s1026" name="Photo Editor Photo" r:id="rId3" imgW="13857143" imgH="18990476" progId="">
              <p:embed/>
            </p:oleObj>
          </a:graphicData>
        </a:graphic>
      </p:graphicFrame>
      <p:sp>
        <p:nvSpPr>
          <p:cNvPr id="44035" name="Text Box 11"/>
          <p:cNvSpPr txBox="1">
            <a:spLocks noChangeArrowheads="1"/>
          </p:cNvSpPr>
          <p:nvPr/>
        </p:nvSpPr>
        <p:spPr bwMode="auto">
          <a:xfrm>
            <a:off x="3733800" y="1295400"/>
            <a:ext cx="4876800" cy="3189288"/>
          </a:xfrm>
          <a:prstGeom prst="rect">
            <a:avLst/>
          </a:prstGeom>
          <a:solidFill>
            <a:srgbClr val="CCCC00"/>
          </a:solidFill>
          <a:ln w="9525">
            <a:noFill/>
            <a:miter lim="800000"/>
            <a:headEnd/>
            <a:tailEnd/>
          </a:ln>
        </p:spPr>
        <p:txBody>
          <a:bodyPr>
            <a:spAutoFit/>
          </a:bodyPr>
          <a:lstStyle/>
          <a:p>
            <a:pPr indent="87313" algn="just" defTabSz="233363" rtl="1">
              <a:lnSpc>
                <a:spcPct val="185000"/>
              </a:lnSpc>
              <a:spcBef>
                <a:spcPts val="600"/>
              </a:spcBef>
            </a:pPr>
            <a:r>
              <a:rPr lang="ar-SA" altLang="en-US" sz="2800">
                <a:solidFill>
                  <a:schemeClr val="tx2"/>
                </a:solidFill>
                <a:latin typeface="Simplified Arabic" pitchFamily="18" charset="-78"/>
                <a:cs typeface="Simplified Arabic" pitchFamily="18" charset="-78"/>
              </a:rPr>
              <a:t>أنه لتحديد إن كانت مرحلة ما هي نقطة تحكم حرجة  </a:t>
            </a:r>
            <a:r>
              <a:rPr lang="en-US" altLang="ar-SA" sz="2800">
                <a:solidFill>
                  <a:schemeClr val="tx2"/>
                </a:solidFill>
                <a:latin typeface="Simplified Arabic" pitchFamily="18" charset="-78"/>
                <a:cs typeface="Simplified Arabic" pitchFamily="18" charset="-78"/>
              </a:rPr>
              <a:t>CCP</a:t>
            </a:r>
            <a:r>
              <a:rPr lang="ar-SA" altLang="ar-SA" sz="2800">
                <a:solidFill>
                  <a:schemeClr val="tx2"/>
                </a:solidFill>
                <a:latin typeface="Simplified Arabic" pitchFamily="18" charset="-78"/>
                <a:cs typeface="Simplified Arabic" pitchFamily="18" charset="-78"/>
              </a:rPr>
              <a:t> </a:t>
            </a:r>
            <a:r>
              <a:rPr lang="ar-SA" altLang="en-US" sz="2800">
                <a:solidFill>
                  <a:schemeClr val="tx2"/>
                </a:solidFill>
                <a:latin typeface="Simplified Arabic" pitchFamily="18" charset="-78"/>
                <a:cs typeface="Simplified Arabic" pitchFamily="18" charset="-78"/>
              </a:rPr>
              <a:t>يشترط في خطرها أن لا يزال بواسطة المرحلة أو المراحل التالية من الإنتاج</a:t>
            </a:r>
            <a:r>
              <a:rPr lang="ar-KW" altLang="en-US" sz="2800">
                <a:solidFill>
                  <a:schemeClr val="tx2"/>
                </a:solidFill>
                <a:latin typeface="Simplified Arabic" pitchFamily="18" charset="-78"/>
                <a:cs typeface="Simplified Arabic" pitchFamily="18" charset="-78"/>
              </a:rPr>
              <a:t>.</a:t>
            </a:r>
            <a:endParaRPr lang="ar-SA" altLang="ar-SA" sz="2800">
              <a:solidFill>
                <a:schemeClr val="tx2"/>
              </a:solidFill>
              <a:latin typeface="Simplified Arabic" pitchFamily="18" charset="-78"/>
              <a:cs typeface="Simplified Arabic" pitchFamily="18" charset="-78"/>
            </a:endParaRPr>
          </a:p>
        </p:txBody>
      </p:sp>
      <p:sp>
        <p:nvSpPr>
          <p:cNvPr id="44036" name="Text Box 13"/>
          <p:cNvSpPr txBox="1">
            <a:spLocks noChangeArrowheads="1"/>
          </p:cNvSpPr>
          <p:nvPr/>
        </p:nvSpPr>
        <p:spPr bwMode="auto">
          <a:xfrm>
            <a:off x="3505200" y="381000"/>
            <a:ext cx="5410200" cy="523875"/>
          </a:xfrm>
          <a:prstGeom prst="rect">
            <a:avLst/>
          </a:prstGeom>
          <a:noFill/>
          <a:ln w="9525">
            <a:noFill/>
            <a:miter lim="800000"/>
            <a:headEnd/>
            <a:tailEnd/>
          </a:ln>
        </p:spPr>
        <p:txBody>
          <a:bodyPr>
            <a:spAutoFit/>
          </a:bodyPr>
          <a:lstStyle/>
          <a:p>
            <a:pPr algn="just" rtl="1"/>
            <a:r>
              <a:rPr lang="ar-SA" altLang="en-US" sz="2800">
                <a:solidFill>
                  <a:schemeClr val="tx2"/>
                </a:solidFill>
                <a:latin typeface="Simplified Arabic" pitchFamily="18" charset="-78"/>
                <a:cs typeface="Simplified Arabic" pitchFamily="18" charset="-78"/>
              </a:rPr>
              <a:t>وتذكر دائماً</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ChangeArrowheads="1"/>
          </p:cNvSpPr>
          <p:nvPr/>
        </p:nvSpPr>
        <p:spPr bwMode="auto">
          <a:xfrm>
            <a:off x="152400" y="228600"/>
            <a:ext cx="8458200" cy="625475"/>
          </a:xfrm>
          <a:prstGeom prst="rect">
            <a:avLst/>
          </a:prstGeom>
          <a:solidFill>
            <a:srgbClr val="F79646"/>
          </a:solidFill>
          <a:ln w="9528">
            <a:solidFill>
              <a:srgbClr val="FFFFFF"/>
            </a:solidFill>
            <a:miter lim="800000"/>
            <a:headEnd/>
            <a:tailEnd/>
          </a:ln>
        </p:spPr>
        <p:txBody>
          <a:bodyPr anchorCtr="1">
            <a:spAutoFit/>
          </a:bodyPr>
          <a:lstStyle/>
          <a:p>
            <a:pPr algn="just" rtl="1">
              <a:lnSpc>
                <a:spcPct val="95000"/>
              </a:lnSpc>
              <a:buClr>
                <a:srgbClr val="000000"/>
              </a:buClr>
              <a:buSzPct val="45000"/>
              <a:buFont typeface="StarSymbol" charset="0"/>
              <a:buNone/>
              <a:tabLst>
                <a:tab pos="723900" algn="l"/>
                <a:tab pos="1447800" algn="l"/>
                <a:tab pos="2171700" algn="l"/>
                <a:tab pos="2895600" algn="l"/>
              </a:tabLst>
            </a:pPr>
            <a:r>
              <a:rPr lang="ar-KW" altLang="en-US" sz="3600">
                <a:solidFill>
                  <a:schemeClr val="bg1"/>
                </a:solidFill>
                <a:latin typeface="Simplified Arabic" pitchFamily="18" charset="-78"/>
                <a:cs typeface="Simplified Arabic" pitchFamily="18" charset="-78"/>
              </a:rPr>
              <a:t>3- </a:t>
            </a:r>
            <a:r>
              <a:rPr lang="ar-SA" altLang="en-US" sz="3600">
                <a:solidFill>
                  <a:schemeClr val="bg1"/>
                </a:solidFill>
                <a:latin typeface="Simplified Arabic" pitchFamily="18" charset="-78"/>
                <a:cs typeface="Simplified Arabic" pitchFamily="18" charset="-78"/>
              </a:rPr>
              <a:t>اعتماد الحدود الحرجة</a:t>
            </a:r>
            <a:endParaRPr lang="en-US" altLang="en-US" sz="3600">
              <a:solidFill>
                <a:schemeClr val="bg1"/>
              </a:solidFill>
              <a:latin typeface="Simplified Arabic" pitchFamily="18" charset="-78"/>
              <a:cs typeface="Simplified Arabic" pitchFamily="18" charset="-78"/>
            </a:endParaRPr>
          </a:p>
        </p:txBody>
      </p:sp>
      <p:sp>
        <p:nvSpPr>
          <p:cNvPr id="5" name="Rectangle 11"/>
          <p:cNvSpPr>
            <a:spLocks noChangeArrowheads="1"/>
          </p:cNvSpPr>
          <p:nvPr/>
        </p:nvSpPr>
        <p:spPr bwMode="auto">
          <a:xfrm>
            <a:off x="152400" y="1371600"/>
            <a:ext cx="8610600" cy="461645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ct val="50000"/>
              </a:spcBef>
              <a:buFont typeface="Arial" charset="0"/>
              <a:buChar char="•"/>
            </a:pPr>
            <a:r>
              <a:rPr lang="ar-KW" altLang="en-US" sz="2800">
                <a:solidFill>
                  <a:schemeClr val="bg1"/>
                </a:solidFill>
                <a:cs typeface="Simplified Arabic" pitchFamily="18" charset="-78"/>
              </a:rPr>
              <a:t> </a:t>
            </a:r>
            <a:r>
              <a:rPr lang="ar-SA" altLang="en-US" sz="2800">
                <a:solidFill>
                  <a:schemeClr val="bg1"/>
                </a:solidFill>
                <a:cs typeface="Simplified Arabic" pitchFamily="18" charset="-78"/>
              </a:rPr>
              <a:t>هي قيم كمية أو خواص نوعية لمعيار ما </a:t>
            </a:r>
            <a:r>
              <a:rPr lang="ar-SA" altLang="en-US" sz="2800" u="sng">
                <a:solidFill>
                  <a:schemeClr val="bg1"/>
                </a:solidFill>
                <a:cs typeface="Simplified Arabic" pitchFamily="18" charset="-78"/>
              </a:rPr>
              <a:t>تستخدم للتمييز بين ما هو مقبول وما هو غير مقبول</a:t>
            </a:r>
            <a:r>
              <a:rPr lang="ar-SA" altLang="en-US" sz="2800">
                <a:solidFill>
                  <a:schemeClr val="bg1"/>
                </a:solidFill>
                <a:cs typeface="Simplified Arabic" pitchFamily="18" charset="-78"/>
              </a:rPr>
              <a:t> لأية صفة تحت الاختبار</a:t>
            </a:r>
            <a:r>
              <a:rPr lang="en-US" altLang="en-US" sz="2800" i="1">
                <a:solidFill>
                  <a:schemeClr val="bg1"/>
                </a:solidFill>
                <a:cs typeface="Simplified Arabic" pitchFamily="18" charset="-78"/>
              </a:rPr>
              <a:t> </a:t>
            </a:r>
            <a:r>
              <a:rPr lang="ar-SA" altLang="en-US" sz="2800">
                <a:solidFill>
                  <a:schemeClr val="bg1"/>
                </a:solidFill>
                <a:cs typeface="Simplified Arabic" pitchFamily="18" charset="-78"/>
              </a:rPr>
              <a:t>والتي إذا انتهكت ستؤدي إلى اتخاذ إجراءات تصحيحية للعملية أو للمنتج كالتخلص من</a:t>
            </a:r>
            <a:r>
              <a:rPr lang="ar-KW" altLang="en-US" sz="2800">
                <a:solidFill>
                  <a:schemeClr val="bg1"/>
                </a:solidFill>
                <a:cs typeface="Simplified Arabic" pitchFamily="18" charset="-78"/>
              </a:rPr>
              <a:t>ه، وهو </a:t>
            </a:r>
            <a:r>
              <a:rPr lang="ar-SA" altLang="en-US" sz="2800">
                <a:solidFill>
                  <a:schemeClr val="bg1"/>
                </a:solidFill>
                <a:cs typeface="Simplified Arabic" pitchFamily="18" charset="-78"/>
              </a:rPr>
              <a:t>المتطلب الذي يرتكز عليه الحكم أو القرار. </a:t>
            </a:r>
            <a:endParaRPr lang="en-US" altLang="en-US" sz="2800">
              <a:solidFill>
                <a:schemeClr val="bg1"/>
              </a:solidFill>
              <a:cs typeface="Simplified Arabic" pitchFamily="18" charset="-78"/>
            </a:endParaRPr>
          </a:p>
          <a:p>
            <a:pPr algn="just" rtl="1">
              <a:lnSpc>
                <a:spcPct val="200000"/>
              </a:lnSpc>
              <a:spcBef>
                <a:spcPct val="50000"/>
              </a:spcBef>
              <a:buFont typeface="Arial" charset="0"/>
              <a:buChar char="•"/>
            </a:pPr>
            <a:r>
              <a:rPr lang="ar-KW" altLang="en-US" sz="2800">
                <a:solidFill>
                  <a:schemeClr val="bg1"/>
                </a:solidFill>
                <a:cs typeface="Simplified Arabic" pitchFamily="18" charset="-78"/>
              </a:rPr>
              <a:t> أي هي </a:t>
            </a:r>
            <a:r>
              <a:rPr lang="ar-SA" altLang="en-US" sz="2800">
                <a:solidFill>
                  <a:schemeClr val="bg1"/>
                </a:solidFill>
                <a:cs typeface="Simplified Arabic" pitchFamily="18" charset="-78"/>
              </a:rPr>
              <a:t>الحدود الفاصلة بين الرفض والقبول</a:t>
            </a:r>
            <a:r>
              <a:rPr lang="ar-KW" altLang="en-US" sz="2800">
                <a:solidFill>
                  <a:schemeClr val="bg1"/>
                </a:solidFill>
                <a:cs typeface="Simplified Arabic" pitchFamily="18" charset="-78"/>
              </a:rPr>
              <a:t>، مثال لمعيار: تواجد مادة نجسة.</a:t>
            </a:r>
            <a:endParaRPr lang="ar-SA" altLang="en-US" sz="2800" i="1">
              <a:solidFill>
                <a:schemeClr val="bg1"/>
              </a:solidFill>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ChangeArrowheads="1"/>
          </p:cNvSpPr>
          <p:nvPr/>
        </p:nvSpPr>
        <p:spPr bwMode="auto">
          <a:xfrm>
            <a:off x="76200" y="228600"/>
            <a:ext cx="8991600" cy="646113"/>
          </a:xfrm>
          <a:prstGeom prst="rect">
            <a:avLst/>
          </a:prstGeom>
          <a:solidFill>
            <a:srgbClr val="F79646"/>
          </a:solidFill>
          <a:ln w="9528">
            <a:solidFill>
              <a:srgbClr val="FFFFFF"/>
            </a:solidFill>
            <a:miter lim="800000"/>
            <a:headEnd/>
            <a:tailEnd/>
          </a:ln>
        </p:spPr>
        <p:txBody>
          <a:bodyPr anchorCtr="1">
            <a:spAutoFit/>
          </a:bodyPr>
          <a:lstStyle/>
          <a:p>
            <a:pPr algn="just" rtl="1">
              <a:tabLst>
                <a:tab pos="723900" algn="l"/>
                <a:tab pos="1447800" algn="l"/>
                <a:tab pos="2171700" algn="l"/>
                <a:tab pos="2895600" algn="l"/>
                <a:tab pos="3619500" algn="l"/>
              </a:tabLst>
            </a:pPr>
            <a:r>
              <a:rPr lang="ar-KW" altLang="en-US" sz="3600">
                <a:solidFill>
                  <a:schemeClr val="bg1"/>
                </a:solidFill>
                <a:latin typeface="Simplified Arabic" pitchFamily="18" charset="-78"/>
                <a:cs typeface="Simplified Arabic" pitchFamily="18" charset="-78"/>
              </a:rPr>
              <a:t>4- </a:t>
            </a:r>
            <a:r>
              <a:rPr lang="ar-SA" altLang="en-US" sz="3600">
                <a:solidFill>
                  <a:schemeClr val="bg1"/>
                </a:solidFill>
                <a:latin typeface="Simplified Arabic" pitchFamily="18" charset="-78"/>
                <a:cs typeface="Simplified Arabic" pitchFamily="18" charset="-78"/>
              </a:rPr>
              <a:t>اعتماد إجراءات الرقابة عند كل نقطة تحكم حرجة</a:t>
            </a:r>
            <a:endParaRPr lang="en-US" altLang="en-US" sz="3600">
              <a:solidFill>
                <a:schemeClr val="bg1"/>
              </a:solidFill>
              <a:latin typeface="Simplified Arabic" pitchFamily="18" charset="-78"/>
              <a:cs typeface="Simplified Arabic" pitchFamily="18" charset="-78"/>
            </a:endParaRPr>
          </a:p>
        </p:txBody>
      </p:sp>
      <p:sp>
        <p:nvSpPr>
          <p:cNvPr id="5" name="Rectangle 11"/>
          <p:cNvSpPr>
            <a:spLocks noChangeArrowheads="1"/>
          </p:cNvSpPr>
          <p:nvPr/>
        </p:nvSpPr>
        <p:spPr bwMode="auto">
          <a:xfrm>
            <a:off x="152400" y="1951038"/>
            <a:ext cx="8610600" cy="4186237"/>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r" rtl="1">
              <a:lnSpc>
                <a:spcPct val="150000"/>
              </a:lnSpc>
              <a:spcBef>
                <a:spcPct val="50000"/>
              </a:spcBef>
              <a:buClr>
                <a:srgbClr val="FF0000"/>
              </a:buClr>
              <a:buSzPct val="60000"/>
              <a:buFont typeface="Wingdings" pitchFamily="2" charset="2"/>
              <a:buChar char="£"/>
            </a:pPr>
            <a:r>
              <a:rPr lang="ar-SA" altLang="en-US" sz="2800">
                <a:solidFill>
                  <a:schemeClr val="bg1"/>
                </a:solidFill>
                <a:latin typeface="Simplified Arabic" pitchFamily="18" charset="-78"/>
                <a:cs typeface="Simplified Arabic" pitchFamily="18" charset="-78"/>
              </a:rPr>
              <a:t> كيف تتم المراقبة؟</a:t>
            </a:r>
          </a:p>
          <a:p>
            <a:pPr algn="r" rtl="1">
              <a:lnSpc>
                <a:spcPct val="150000"/>
              </a:lnSpc>
              <a:spcBef>
                <a:spcPct val="50000"/>
              </a:spcBef>
              <a:buClr>
                <a:srgbClr val="FF0000"/>
              </a:buClr>
              <a:buSzPct val="60000"/>
              <a:buFont typeface="Wingdings" pitchFamily="2" charset="2"/>
              <a:buChar char="£"/>
            </a:pPr>
            <a:r>
              <a:rPr lang="ar-SA" altLang="en-US" sz="2800">
                <a:solidFill>
                  <a:schemeClr val="bg1"/>
                </a:solidFill>
                <a:latin typeface="Simplified Arabic" pitchFamily="18" charset="-78"/>
                <a:cs typeface="Simplified Arabic" pitchFamily="18" charset="-78"/>
              </a:rPr>
              <a:t> نبحث عن ماذا؟</a:t>
            </a:r>
          </a:p>
          <a:p>
            <a:pPr algn="r" rtl="1">
              <a:lnSpc>
                <a:spcPct val="150000"/>
              </a:lnSpc>
              <a:spcBef>
                <a:spcPct val="50000"/>
              </a:spcBef>
              <a:buClr>
                <a:srgbClr val="FF0000"/>
              </a:buClr>
              <a:buSzPct val="60000"/>
              <a:buFont typeface="Wingdings" pitchFamily="2" charset="2"/>
              <a:buChar char="£"/>
            </a:pPr>
            <a:r>
              <a:rPr lang="ar-SA" altLang="en-US" sz="2800">
                <a:solidFill>
                  <a:schemeClr val="bg1"/>
                </a:solidFill>
                <a:latin typeface="Simplified Arabic" pitchFamily="18" charset="-78"/>
                <a:cs typeface="Simplified Arabic" pitchFamily="18" charset="-78"/>
              </a:rPr>
              <a:t> هل يجب استخدام أجهزة؟</a:t>
            </a:r>
          </a:p>
          <a:p>
            <a:pPr algn="r" rtl="1">
              <a:lnSpc>
                <a:spcPct val="150000"/>
              </a:lnSpc>
              <a:spcBef>
                <a:spcPct val="50000"/>
              </a:spcBef>
              <a:buClr>
                <a:srgbClr val="FF0000"/>
              </a:buClr>
              <a:buSzPct val="60000"/>
              <a:buFont typeface="Wingdings" pitchFamily="2" charset="2"/>
              <a:buChar char="£"/>
            </a:pPr>
            <a:r>
              <a:rPr lang="ar-SA" altLang="en-US" sz="2800">
                <a:solidFill>
                  <a:schemeClr val="bg1"/>
                </a:solidFill>
                <a:latin typeface="Simplified Arabic" pitchFamily="18" charset="-78"/>
                <a:cs typeface="Simplified Arabic" pitchFamily="18" charset="-78"/>
              </a:rPr>
              <a:t> هل يجب فك أجزاء من المعدات؟</a:t>
            </a:r>
            <a:r>
              <a:rPr lang="ar-KW" altLang="en-US" sz="2800">
                <a:solidFill>
                  <a:schemeClr val="bg1"/>
                </a:solidFill>
                <a:latin typeface="Simplified Arabic" pitchFamily="18" charset="-78"/>
                <a:cs typeface="Simplified Arabic" pitchFamily="18" charset="-78"/>
              </a:rPr>
              <a:t> &gt;</a:t>
            </a:r>
            <a:endParaRPr lang="ar-SA" altLang="en-US" sz="2800">
              <a:solidFill>
                <a:schemeClr val="bg1"/>
              </a:solidFill>
              <a:latin typeface="Simplified Arabic" pitchFamily="18" charset="-78"/>
              <a:cs typeface="Simplified Arabic" pitchFamily="18" charset="-78"/>
            </a:endParaRPr>
          </a:p>
          <a:p>
            <a:pPr algn="r" rtl="1">
              <a:lnSpc>
                <a:spcPct val="150000"/>
              </a:lnSpc>
              <a:spcBef>
                <a:spcPct val="50000"/>
              </a:spcBef>
              <a:buClr>
                <a:srgbClr val="FF0000"/>
              </a:buClr>
              <a:buSzPct val="60000"/>
              <a:buFont typeface="Wingdings" pitchFamily="2" charset="2"/>
              <a:buChar char="£"/>
            </a:pPr>
            <a:r>
              <a:rPr lang="ar-SA" altLang="en-US" sz="2800">
                <a:solidFill>
                  <a:schemeClr val="bg1"/>
                </a:solidFill>
                <a:latin typeface="Simplified Arabic" pitchFamily="18" charset="-78"/>
                <a:cs typeface="Simplified Arabic" pitchFamily="18" charset="-78"/>
              </a:rPr>
              <a:t> كيف نعرف بأن النقطة الحرجة تقع داخل الحدود المسموحة؟</a:t>
            </a:r>
          </a:p>
        </p:txBody>
      </p:sp>
      <p:sp>
        <p:nvSpPr>
          <p:cNvPr id="46084" name="Rectangle 3"/>
          <p:cNvSpPr>
            <a:spLocks noChangeArrowheads="1"/>
          </p:cNvSpPr>
          <p:nvPr/>
        </p:nvSpPr>
        <p:spPr bwMode="auto">
          <a:xfrm>
            <a:off x="381000" y="982663"/>
            <a:ext cx="8382000" cy="846137"/>
          </a:xfrm>
          <a:prstGeom prst="rect">
            <a:avLst/>
          </a:prstGeom>
          <a:noFill/>
          <a:ln w="9525">
            <a:noFill/>
            <a:miter lim="800000"/>
            <a:headEnd/>
            <a:tailEnd/>
          </a:ln>
        </p:spPr>
        <p:txBody>
          <a:bodyPr>
            <a:spAutoFit/>
          </a:bodyPr>
          <a:lstStyle/>
          <a:p>
            <a:pPr algn="just" rtl="1">
              <a:lnSpc>
                <a:spcPct val="200000"/>
              </a:lnSpc>
              <a:spcBef>
                <a:spcPct val="50000"/>
              </a:spcBef>
            </a:pPr>
            <a:r>
              <a:rPr lang="ar-SA" altLang="en-US" sz="2800">
                <a:solidFill>
                  <a:srgbClr val="0000FF"/>
                </a:solidFill>
                <a:latin typeface="Simplified Arabic" pitchFamily="18" charset="-78"/>
                <a:cs typeface="Simplified Arabic" pitchFamily="18" charset="-78"/>
              </a:rPr>
              <a:t>التأكد من أن أي خطر بل وأية نقطة تحكم حرجة هي تحت السيطرة</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76200" y="228600"/>
            <a:ext cx="8991600" cy="625475"/>
          </a:xfrm>
          <a:prstGeom prst="rect">
            <a:avLst/>
          </a:prstGeom>
          <a:solidFill>
            <a:srgbClr val="F79646"/>
          </a:solidFill>
          <a:ln w="9528">
            <a:solidFill>
              <a:srgbClr val="FFFFFF"/>
            </a:solidFill>
            <a:miter lim="800000"/>
            <a:headEnd/>
            <a:tailEnd/>
          </a:ln>
        </p:spPr>
        <p:txBody>
          <a:bodyPr anchorCtr="1">
            <a:spAutoFit/>
          </a:bodyPr>
          <a:lstStyle/>
          <a:p>
            <a:pPr algn="r" rtl="1">
              <a:lnSpc>
                <a:spcPct val="95000"/>
              </a:lnSpc>
              <a:buClr>
                <a:srgbClr val="000000"/>
              </a:buClr>
              <a:buSzPct val="45000"/>
              <a:buFont typeface="StarSymbol" charset="0"/>
              <a:buNone/>
              <a:tabLst>
                <a:tab pos="723900" algn="l"/>
                <a:tab pos="1447800" algn="l"/>
                <a:tab pos="2171700" algn="l"/>
                <a:tab pos="2895600" algn="l"/>
              </a:tabLst>
            </a:pPr>
            <a:r>
              <a:rPr lang="ar-KW" altLang="en-US" sz="3600">
                <a:solidFill>
                  <a:schemeClr val="bg1"/>
                </a:solidFill>
                <a:latin typeface="Simplified Arabic" pitchFamily="18" charset="-78"/>
                <a:cs typeface="Simplified Arabic" pitchFamily="18" charset="-78"/>
              </a:rPr>
              <a:t>5- </a:t>
            </a:r>
            <a:r>
              <a:rPr lang="ar-SA" altLang="en-US" sz="3600">
                <a:solidFill>
                  <a:schemeClr val="bg1"/>
                </a:solidFill>
                <a:latin typeface="Simplified Arabic" pitchFamily="18" charset="-78"/>
                <a:cs typeface="Simplified Arabic" pitchFamily="18" charset="-78"/>
              </a:rPr>
              <a:t>اعتماد تصحيح الانحرافات</a:t>
            </a:r>
            <a:endParaRPr lang="en-US" altLang="en-US" sz="3600">
              <a:solidFill>
                <a:schemeClr val="bg1"/>
              </a:solidFill>
              <a:latin typeface="Simplified Arabic" pitchFamily="18" charset="-78"/>
              <a:cs typeface="Simplified Arabic" pitchFamily="18" charset="-78"/>
            </a:endParaRPr>
          </a:p>
        </p:txBody>
      </p:sp>
      <p:sp>
        <p:nvSpPr>
          <p:cNvPr id="47107" name="Rectangle 11"/>
          <p:cNvSpPr>
            <a:spLocks noChangeArrowheads="1"/>
          </p:cNvSpPr>
          <p:nvPr/>
        </p:nvSpPr>
        <p:spPr bwMode="auto">
          <a:xfrm>
            <a:off x="152400" y="1371600"/>
            <a:ext cx="8610600" cy="170815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Low" rtl="1">
              <a:lnSpc>
                <a:spcPct val="200000"/>
              </a:lnSpc>
              <a:spcBef>
                <a:spcPct val="50000"/>
              </a:spcBef>
            </a:pPr>
            <a:r>
              <a:rPr lang="ar-SA" altLang="en-US" sz="2800">
                <a:solidFill>
                  <a:schemeClr val="bg1"/>
                </a:solidFill>
                <a:latin typeface="Simplified Arabic" pitchFamily="18" charset="-78"/>
                <a:cs typeface="Simplified Arabic" pitchFamily="18" charset="-78"/>
              </a:rPr>
              <a:t>الخطوات أو الأفعال الواجب اتخاذها عند حدوث انحراف لمعيار ما لنقطة تحكم حرجة (تجاوز الحدود الحرجة) وذلك بناء على نتائج الرقابة.</a:t>
            </a:r>
          </a:p>
        </p:txBody>
      </p:sp>
      <p:pic>
        <p:nvPicPr>
          <p:cNvPr id="47108" name="Picture 13" descr="MEN480"/>
          <p:cNvPicPr>
            <a:picLocks noChangeAspect="1" noChangeArrowheads="1"/>
          </p:cNvPicPr>
          <p:nvPr/>
        </p:nvPicPr>
        <p:blipFill>
          <a:blip r:embed="rId2"/>
          <a:srcRect/>
          <a:stretch>
            <a:fillRect/>
          </a:stretch>
        </p:blipFill>
        <p:spPr bwMode="auto">
          <a:xfrm>
            <a:off x="7924800" y="304800"/>
            <a:ext cx="862013" cy="785813"/>
          </a:xfrm>
          <a:prstGeom prst="rect">
            <a:avLst/>
          </a:prstGeom>
          <a:noFill/>
          <a:ln w="9525">
            <a:noFill/>
            <a:miter lim="800000"/>
            <a:headEnd/>
            <a:tailEnd/>
          </a:ln>
          <a:effectLst>
            <a:prstShdw prst="shdw13" dist="53882" dir="13500000">
              <a:srgbClr val="808080"/>
            </a:prstShdw>
          </a:effectLst>
        </p:spPr>
      </p:pic>
      <p:sp>
        <p:nvSpPr>
          <p:cNvPr id="7" name="Text Box 12"/>
          <p:cNvSpPr txBox="1">
            <a:spLocks noChangeArrowheads="1"/>
          </p:cNvSpPr>
          <p:nvPr/>
        </p:nvSpPr>
        <p:spPr bwMode="auto">
          <a:xfrm>
            <a:off x="152400" y="3429000"/>
            <a:ext cx="8610600" cy="3000375"/>
          </a:xfrm>
          <a:prstGeom prst="rect">
            <a:avLst/>
          </a:prstGeom>
          <a:noFill/>
          <a:ln w="9525">
            <a:solidFill>
              <a:schemeClr val="accent1"/>
            </a:solidFill>
            <a:miter lim="800000"/>
            <a:headEnd/>
            <a:tailEnd/>
          </a:ln>
        </p:spPr>
        <p:txBody>
          <a:bodyPr>
            <a:spAutoFit/>
          </a:bodyPr>
          <a:lstStyle/>
          <a:p>
            <a:pPr algn="just" rtl="1">
              <a:lnSpc>
                <a:spcPct val="200000"/>
              </a:lnSpc>
              <a:spcBef>
                <a:spcPct val="50000"/>
              </a:spcBef>
            </a:pPr>
            <a:r>
              <a:rPr lang="ar-SA" altLang="en-US" sz="2800">
                <a:solidFill>
                  <a:srgbClr val="0000FF"/>
                </a:solidFill>
                <a:latin typeface="Simplified Arabic" pitchFamily="18" charset="-78"/>
                <a:cs typeface="Simplified Arabic" pitchFamily="18" charset="-78"/>
              </a:rPr>
              <a:t>في حالة ملاحظة </a:t>
            </a:r>
            <a:r>
              <a:rPr lang="ar-KW" altLang="en-US" sz="2800">
                <a:solidFill>
                  <a:srgbClr val="0000FF"/>
                </a:solidFill>
                <a:latin typeface="Simplified Arabic" pitchFamily="18" charset="-78"/>
                <a:cs typeface="Simplified Arabic" pitchFamily="18" charset="-78"/>
              </a:rPr>
              <a:t>فشل في تحقيق الحدود الحرجة</a:t>
            </a:r>
            <a:r>
              <a:rPr lang="ar-SA" altLang="en-US" sz="2800">
                <a:solidFill>
                  <a:srgbClr val="0000FF"/>
                </a:solidFill>
                <a:latin typeface="Simplified Arabic" pitchFamily="18" charset="-78"/>
                <a:cs typeface="Simplified Arabic" pitchFamily="18" charset="-78"/>
              </a:rPr>
              <a:t>:</a:t>
            </a:r>
          </a:p>
          <a:p>
            <a:pPr algn="just" rtl="1">
              <a:lnSpc>
                <a:spcPct val="200000"/>
              </a:lnSpc>
              <a:spcBef>
                <a:spcPct val="50000"/>
              </a:spcBef>
              <a:buClr>
                <a:srgbClr val="CC0000"/>
              </a:buClr>
              <a:buSzPct val="150000"/>
            </a:pPr>
            <a:r>
              <a:rPr lang="ar-SA" altLang="en-US" sz="2800">
                <a:solidFill>
                  <a:srgbClr val="FF0000"/>
                </a:solidFill>
                <a:latin typeface="Simplified Arabic" pitchFamily="18" charset="-78"/>
                <a:cs typeface="Simplified Arabic" pitchFamily="18" charset="-78"/>
              </a:rPr>
              <a:t> ما هو التصرف الفوري؟</a:t>
            </a:r>
          </a:p>
          <a:p>
            <a:pPr algn="just" rtl="1">
              <a:lnSpc>
                <a:spcPct val="200000"/>
              </a:lnSpc>
              <a:spcBef>
                <a:spcPct val="50000"/>
              </a:spcBef>
              <a:buClr>
                <a:srgbClr val="CC0000"/>
              </a:buClr>
              <a:buSzPct val="150000"/>
              <a:buFontTx/>
              <a:buChar char="•"/>
            </a:pPr>
            <a:r>
              <a:rPr lang="ar-SA" altLang="en-US" sz="2800">
                <a:solidFill>
                  <a:srgbClr val="FF0000"/>
                </a:solidFill>
                <a:latin typeface="Simplified Arabic" pitchFamily="18" charset="-78"/>
                <a:cs typeface="Simplified Arabic" pitchFamily="18" charset="-78"/>
              </a:rPr>
              <a:t> هل يجب إخبار أحد المسؤولين؟</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ChangeArrowheads="1"/>
          </p:cNvSpPr>
          <p:nvPr/>
        </p:nvSpPr>
        <p:spPr bwMode="auto">
          <a:xfrm>
            <a:off x="76200" y="228600"/>
            <a:ext cx="8991600" cy="566738"/>
          </a:xfrm>
          <a:prstGeom prst="rect">
            <a:avLst/>
          </a:prstGeom>
          <a:solidFill>
            <a:srgbClr val="F79646"/>
          </a:solidFill>
          <a:ln w="9528">
            <a:solidFill>
              <a:srgbClr val="FFFFFF"/>
            </a:solidFill>
            <a:miter lim="800000"/>
            <a:headEnd/>
            <a:tailEnd/>
          </a:ln>
        </p:spPr>
        <p:txBody>
          <a:bodyPr anchorCtr="1">
            <a:spAutoFit/>
          </a:bodyPr>
          <a:lstStyle/>
          <a:p>
            <a:pPr algn="just" rtl="1">
              <a:lnSpc>
                <a:spcPct val="95000"/>
              </a:lnSpc>
              <a:buClr>
                <a:srgbClr val="000000"/>
              </a:buClr>
              <a:buSzPct val="45000"/>
              <a:buFont typeface="StarSymbol" charset="0"/>
              <a:buNone/>
              <a:tabLst>
                <a:tab pos="723900" algn="l"/>
                <a:tab pos="1447800" algn="l"/>
                <a:tab pos="2171700" algn="l"/>
                <a:tab pos="2895600" algn="l"/>
              </a:tabLst>
            </a:pPr>
            <a:r>
              <a:rPr lang="ar-KW" altLang="en-US" sz="3200">
                <a:solidFill>
                  <a:schemeClr val="bg1"/>
                </a:solidFill>
                <a:latin typeface="Simplified Arabic" pitchFamily="18" charset="-78"/>
                <a:cs typeface="Simplified Arabic" pitchFamily="18" charset="-78"/>
              </a:rPr>
              <a:t>6- </a:t>
            </a:r>
            <a:r>
              <a:rPr lang="ar-SA" altLang="en-US" sz="3200">
                <a:solidFill>
                  <a:schemeClr val="bg1"/>
                </a:solidFill>
                <a:latin typeface="Simplified Arabic" pitchFamily="18" charset="-78"/>
                <a:cs typeface="Simplified Arabic" pitchFamily="18" charset="-78"/>
              </a:rPr>
              <a:t>اعتماد نظام لحفظ السجلات</a:t>
            </a:r>
            <a:endParaRPr lang="en-US" altLang="en-US" sz="3200">
              <a:solidFill>
                <a:schemeClr val="bg1"/>
              </a:solidFill>
              <a:latin typeface="Simplified Arabic" pitchFamily="18" charset="-78"/>
              <a:cs typeface="Simplified Arabic" pitchFamily="18" charset="-78"/>
            </a:endParaRPr>
          </a:p>
        </p:txBody>
      </p:sp>
      <p:sp>
        <p:nvSpPr>
          <p:cNvPr id="48131" name="Rectangle 11"/>
          <p:cNvSpPr>
            <a:spLocks noChangeArrowheads="1"/>
          </p:cNvSpPr>
          <p:nvPr/>
        </p:nvSpPr>
        <p:spPr bwMode="auto">
          <a:xfrm>
            <a:off x="152400" y="914400"/>
            <a:ext cx="8610600" cy="523875"/>
          </a:xfrm>
          <a:prstGeom prst="rect">
            <a:avLst/>
          </a:prstGeom>
          <a:solidFill>
            <a:srgbClr val="00B0F0"/>
          </a:solidFill>
          <a:ln w="9525">
            <a:noFill/>
            <a:miter lim="800000"/>
            <a:headEnd/>
            <a:tailEnd/>
          </a:ln>
          <a:effectLst>
            <a:outerShdw dist="27944" dir="5400000" algn="tl" rotWithShape="0">
              <a:srgbClr val="000000">
                <a:alpha val="31998"/>
              </a:srgbClr>
            </a:outerShdw>
          </a:effectLst>
        </p:spPr>
        <p:txBody>
          <a:bodyPr>
            <a:spAutoFit/>
          </a:bodyPr>
          <a:lstStyle/>
          <a:p>
            <a:pPr algn="just" rtl="1"/>
            <a:r>
              <a:rPr lang="ar-SA" altLang="en-US" sz="2800">
                <a:solidFill>
                  <a:schemeClr val="bg1"/>
                </a:solidFill>
                <a:latin typeface="Simplified Arabic" pitchFamily="18" charset="-78"/>
                <a:cs typeface="Simplified Arabic" pitchFamily="18" charset="-78"/>
              </a:rPr>
              <a:t>تعتبر السجلات المرجع الوحيد المتاح</a:t>
            </a:r>
          </a:p>
        </p:txBody>
      </p:sp>
      <p:sp>
        <p:nvSpPr>
          <p:cNvPr id="7" name="Rectangle 11"/>
          <p:cNvSpPr>
            <a:spLocks noChangeArrowheads="1"/>
          </p:cNvSpPr>
          <p:nvPr/>
        </p:nvSpPr>
        <p:spPr bwMode="auto">
          <a:xfrm>
            <a:off x="152400" y="1524000"/>
            <a:ext cx="8991600" cy="149225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marL="190500" lvl="1" algn="just" rtl="1">
              <a:lnSpc>
                <a:spcPct val="150000"/>
              </a:lnSpc>
              <a:spcBef>
                <a:spcPts val="600"/>
              </a:spcBef>
              <a:buClr>
                <a:srgbClr val="FF0000"/>
              </a:buClr>
              <a:buSzPct val="60000"/>
              <a:buFont typeface="Wingdings" pitchFamily="2" charset="2"/>
              <a:buChar char="£"/>
            </a:pPr>
            <a:r>
              <a:rPr lang="ar-SA" altLang="en-US" sz="2800">
                <a:solidFill>
                  <a:schemeClr val="bg1"/>
                </a:solidFill>
                <a:latin typeface="Simplified Arabic" pitchFamily="18" charset="-78"/>
                <a:cs typeface="Simplified Arabic" pitchFamily="18" charset="-78"/>
              </a:rPr>
              <a:t> لمتابعة واقتفاء الأثر</a:t>
            </a:r>
          </a:p>
          <a:p>
            <a:pPr marL="190500" lvl="1" algn="r" rtl="1">
              <a:lnSpc>
                <a:spcPct val="200000"/>
              </a:lnSpc>
              <a:buClr>
                <a:srgbClr val="FF0000"/>
              </a:buClr>
              <a:buSzPct val="60000"/>
              <a:buFont typeface="Wingdings" pitchFamily="2" charset="2"/>
              <a:buChar char="£"/>
            </a:pPr>
            <a:r>
              <a:rPr lang="ar-SA" altLang="en-US" sz="2800">
                <a:solidFill>
                  <a:schemeClr val="bg1"/>
                </a:solidFill>
                <a:latin typeface="Simplified Arabic" pitchFamily="18" charset="-78"/>
                <a:cs typeface="Simplified Arabic" pitchFamily="18" charset="-78"/>
              </a:rPr>
              <a:t> لمراجعة عملية أو نشاط ما</a:t>
            </a:r>
          </a:p>
        </p:txBody>
      </p:sp>
      <p:sp>
        <p:nvSpPr>
          <p:cNvPr id="48133" name="Rectangle 11"/>
          <p:cNvSpPr>
            <a:spLocks noChangeArrowheads="1"/>
          </p:cNvSpPr>
          <p:nvPr/>
        </p:nvSpPr>
        <p:spPr bwMode="auto">
          <a:xfrm>
            <a:off x="152400" y="3167063"/>
            <a:ext cx="8610600" cy="523875"/>
          </a:xfrm>
          <a:prstGeom prst="rect">
            <a:avLst/>
          </a:prstGeom>
          <a:solidFill>
            <a:srgbClr val="00B0F0"/>
          </a:solidFill>
          <a:ln w="9525">
            <a:noFill/>
            <a:miter lim="800000"/>
            <a:headEnd/>
            <a:tailEnd/>
          </a:ln>
          <a:effectLst>
            <a:outerShdw dist="27944" dir="5400000" algn="tl" rotWithShape="0">
              <a:srgbClr val="000000">
                <a:alpha val="31998"/>
              </a:srgbClr>
            </a:outerShdw>
          </a:effectLst>
        </p:spPr>
        <p:txBody>
          <a:bodyPr>
            <a:spAutoFit/>
          </a:bodyPr>
          <a:lstStyle/>
          <a:p>
            <a:pPr algn="just" rtl="1"/>
            <a:r>
              <a:rPr lang="ar-SA" altLang="en-US" sz="2800">
                <a:solidFill>
                  <a:schemeClr val="bg1"/>
                </a:solidFill>
                <a:latin typeface="Simplified Arabic" pitchFamily="18" charset="-78"/>
                <a:cs typeface="Simplified Arabic" pitchFamily="18" charset="-78"/>
              </a:rPr>
              <a:t>ويعتبر وجود السجلات دليل على</a:t>
            </a:r>
          </a:p>
        </p:txBody>
      </p:sp>
      <p:sp>
        <p:nvSpPr>
          <p:cNvPr id="9" name="Rectangle 11"/>
          <p:cNvSpPr>
            <a:spLocks noChangeArrowheads="1"/>
          </p:cNvSpPr>
          <p:nvPr/>
        </p:nvSpPr>
        <p:spPr bwMode="auto">
          <a:xfrm>
            <a:off x="152400" y="3810000"/>
            <a:ext cx="8991600" cy="29495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lvl="1" algn="just" rtl="1">
              <a:lnSpc>
                <a:spcPct val="195000"/>
              </a:lnSpc>
              <a:spcBef>
                <a:spcPts val="600"/>
              </a:spcBef>
              <a:buClr>
                <a:srgbClr val="FF0000"/>
              </a:buClr>
              <a:buSzPct val="60000"/>
              <a:buFont typeface="Wingdings" pitchFamily="2" charset="2"/>
              <a:buChar char="£"/>
            </a:pPr>
            <a:r>
              <a:rPr lang="ar-SA" altLang="en-US" sz="2400">
                <a:solidFill>
                  <a:schemeClr val="bg1"/>
                </a:solidFill>
                <a:latin typeface="Simplified Arabic" pitchFamily="18" charset="-78"/>
                <a:cs typeface="Simplified Arabic" pitchFamily="18" charset="-78"/>
              </a:rPr>
              <a:t> صحة وأمان المنتج</a:t>
            </a:r>
          </a:p>
          <a:p>
            <a:pPr lvl="1" algn="just" rtl="1">
              <a:lnSpc>
                <a:spcPct val="150000"/>
              </a:lnSpc>
              <a:spcBef>
                <a:spcPts val="600"/>
              </a:spcBef>
              <a:buClr>
                <a:srgbClr val="FF0000"/>
              </a:buClr>
              <a:buSzPct val="60000"/>
              <a:buFont typeface="Wingdings" pitchFamily="2" charset="2"/>
              <a:buChar char="£"/>
            </a:pPr>
            <a:r>
              <a:rPr lang="ar-SA" altLang="en-US" sz="2400">
                <a:solidFill>
                  <a:schemeClr val="bg1"/>
                </a:solidFill>
                <a:latin typeface="Simplified Arabic" pitchFamily="18" charset="-78"/>
                <a:cs typeface="Simplified Arabic" pitchFamily="18" charset="-78"/>
              </a:rPr>
              <a:t> فعالية نظام "هاسب</a:t>
            </a:r>
            <a:r>
              <a:rPr lang="ar-KW" altLang="en-US" sz="2400">
                <a:solidFill>
                  <a:schemeClr val="bg1"/>
                </a:solidFill>
                <a:latin typeface="Simplified Arabic" pitchFamily="18" charset="-78"/>
                <a:cs typeface="Simplified Arabic" pitchFamily="18" charset="-78"/>
              </a:rPr>
              <a:t>-حلال</a:t>
            </a:r>
            <a:r>
              <a:rPr lang="ar-SA" altLang="en-US" sz="2400">
                <a:solidFill>
                  <a:schemeClr val="bg1"/>
                </a:solidFill>
                <a:latin typeface="Simplified Arabic" pitchFamily="18" charset="-78"/>
                <a:cs typeface="Simplified Arabic" pitchFamily="18" charset="-78"/>
              </a:rPr>
              <a:t>" المطبق</a:t>
            </a:r>
          </a:p>
          <a:p>
            <a:pPr lvl="1" algn="just" rtl="1">
              <a:lnSpc>
                <a:spcPct val="195000"/>
              </a:lnSpc>
              <a:spcBef>
                <a:spcPts val="600"/>
              </a:spcBef>
              <a:buClr>
                <a:srgbClr val="FF0000"/>
              </a:buClr>
              <a:buSzPct val="60000"/>
              <a:buFont typeface="Wingdings" pitchFamily="2" charset="2"/>
              <a:buChar char="£"/>
            </a:pPr>
            <a:r>
              <a:rPr lang="ar-SA" altLang="en-US" sz="2400">
                <a:solidFill>
                  <a:schemeClr val="bg1"/>
                </a:solidFill>
                <a:latin typeface="Simplified Arabic" pitchFamily="18" charset="-78"/>
                <a:cs typeface="Simplified Arabic" pitchFamily="18" charset="-78"/>
              </a:rPr>
              <a:t> التحديد الجيد لنقاط التحكم الحرجة</a:t>
            </a:r>
            <a:r>
              <a:rPr lang="ar-KW" altLang="en-US" sz="2400">
                <a:solidFill>
                  <a:schemeClr val="bg1"/>
                </a:solidFill>
                <a:latin typeface="Simplified Arabic" pitchFamily="18" charset="-78"/>
                <a:cs typeface="Simplified Arabic" pitchFamily="18" charset="-78"/>
              </a:rPr>
              <a:t> &gt;</a:t>
            </a:r>
            <a:endParaRPr lang="ar-SA" altLang="en-US" sz="2400">
              <a:solidFill>
                <a:schemeClr val="bg1"/>
              </a:solidFill>
              <a:latin typeface="Simplified Arabic" pitchFamily="18" charset="-78"/>
              <a:cs typeface="Simplified Arabic" pitchFamily="18" charset="-78"/>
            </a:endParaRPr>
          </a:p>
          <a:p>
            <a:pPr lvl="1" algn="just" rtl="1">
              <a:lnSpc>
                <a:spcPct val="195000"/>
              </a:lnSpc>
              <a:spcBef>
                <a:spcPts val="600"/>
              </a:spcBef>
              <a:buClr>
                <a:srgbClr val="FF0000"/>
              </a:buClr>
              <a:buSzPct val="60000"/>
              <a:buFont typeface="Wingdings" pitchFamily="2" charset="2"/>
              <a:buChar char="£"/>
            </a:pPr>
            <a:r>
              <a:rPr lang="ar-SA" altLang="en-US" sz="2400">
                <a:solidFill>
                  <a:schemeClr val="bg1"/>
                </a:solidFill>
                <a:latin typeface="Simplified Arabic" pitchFamily="18" charset="-78"/>
                <a:cs typeface="Simplified Arabic" pitchFamily="18" charset="-78"/>
              </a:rPr>
              <a:t> تطابق الإجراءات المتخذة مع خطة "هاسب"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utoUpdateAnimBg="0"/>
      <p:bldP spid="9" grpId="0" build="p" bldLvl="5"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ChangeArrowheads="1"/>
          </p:cNvSpPr>
          <p:nvPr/>
        </p:nvSpPr>
        <p:spPr bwMode="auto">
          <a:xfrm>
            <a:off x="76200" y="228600"/>
            <a:ext cx="8991600" cy="646113"/>
          </a:xfrm>
          <a:prstGeom prst="rect">
            <a:avLst/>
          </a:prstGeom>
          <a:solidFill>
            <a:srgbClr val="F79646"/>
          </a:solidFill>
          <a:ln w="9528">
            <a:solidFill>
              <a:srgbClr val="FFFFFF"/>
            </a:solidFill>
            <a:miter lim="800000"/>
            <a:headEnd/>
            <a:tailEnd/>
          </a:ln>
        </p:spPr>
        <p:txBody>
          <a:bodyPr anchorCtr="1">
            <a:spAutoFit/>
          </a:bodyPr>
          <a:lstStyle/>
          <a:p>
            <a:pPr algn="just" rtl="1">
              <a:tabLst>
                <a:tab pos="723900" algn="l"/>
                <a:tab pos="1447800" algn="l"/>
                <a:tab pos="2171700" algn="l"/>
                <a:tab pos="2895600" algn="l"/>
              </a:tabLst>
            </a:pPr>
            <a:r>
              <a:rPr lang="ar-KW" altLang="en-US" sz="3600">
                <a:solidFill>
                  <a:schemeClr val="bg1"/>
                </a:solidFill>
                <a:latin typeface="Simplified Arabic" pitchFamily="18" charset="-78"/>
                <a:cs typeface="Simplified Arabic" pitchFamily="18" charset="-78"/>
              </a:rPr>
              <a:t>7- </a:t>
            </a:r>
            <a:r>
              <a:rPr lang="ar-SA" altLang="en-US" sz="3600">
                <a:solidFill>
                  <a:schemeClr val="bg1"/>
                </a:solidFill>
                <a:latin typeface="Simplified Arabic" pitchFamily="18" charset="-78"/>
                <a:cs typeface="Simplified Arabic" pitchFamily="18" charset="-78"/>
              </a:rPr>
              <a:t>اعتماد إجراءات التحقق</a:t>
            </a:r>
            <a:endParaRPr lang="ar-KW" altLang="en-US" sz="3600">
              <a:solidFill>
                <a:schemeClr val="bg1"/>
              </a:solidFill>
              <a:latin typeface="Simplified Arabic" pitchFamily="18" charset="-78"/>
              <a:cs typeface="Simplified Arabic" pitchFamily="18" charset="-78"/>
            </a:endParaRPr>
          </a:p>
        </p:txBody>
      </p:sp>
      <p:sp>
        <p:nvSpPr>
          <p:cNvPr id="49155" name="Rectangle 11"/>
          <p:cNvSpPr>
            <a:spLocks noChangeArrowheads="1"/>
          </p:cNvSpPr>
          <p:nvPr/>
        </p:nvSpPr>
        <p:spPr bwMode="auto">
          <a:xfrm>
            <a:off x="152400" y="1371600"/>
            <a:ext cx="8610600" cy="5238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r>
              <a:rPr lang="ar-SA" altLang="en-US" sz="2800">
                <a:solidFill>
                  <a:schemeClr val="bg1"/>
                </a:solidFill>
                <a:latin typeface="Simplified Arabic" pitchFamily="18" charset="-78"/>
                <a:cs typeface="Simplified Arabic" pitchFamily="18" charset="-78"/>
              </a:rPr>
              <a:t>يتضمن نشاط التحقق إجراءات واختبارات</a:t>
            </a:r>
          </a:p>
        </p:txBody>
      </p:sp>
      <p:sp>
        <p:nvSpPr>
          <p:cNvPr id="7" name="Text Box 12"/>
          <p:cNvSpPr txBox="1">
            <a:spLocks noChangeArrowheads="1"/>
          </p:cNvSpPr>
          <p:nvPr/>
        </p:nvSpPr>
        <p:spPr bwMode="auto">
          <a:xfrm>
            <a:off x="152400" y="2185988"/>
            <a:ext cx="8610600" cy="3484562"/>
          </a:xfrm>
          <a:prstGeom prst="rect">
            <a:avLst/>
          </a:prstGeom>
          <a:noFill/>
          <a:ln w="9525">
            <a:solidFill>
              <a:schemeClr val="accent1"/>
            </a:solidFill>
            <a:miter lim="800000"/>
            <a:headEnd/>
            <a:tailEnd/>
          </a:ln>
        </p:spPr>
        <p:txBody>
          <a:bodyPr>
            <a:spAutoFit/>
          </a:bodyPr>
          <a:lstStyle/>
          <a:p>
            <a:pPr algn="just" rtl="1">
              <a:lnSpc>
                <a:spcPct val="200000"/>
              </a:lnSpc>
              <a:spcBef>
                <a:spcPts val="600"/>
              </a:spcBef>
              <a:buClr>
                <a:srgbClr val="FF0000"/>
              </a:buClr>
              <a:buSzPct val="60000"/>
              <a:buFont typeface="Wingdings" pitchFamily="2" charset="2"/>
              <a:buChar char="£"/>
            </a:pPr>
            <a:r>
              <a:rPr lang="ar-SA" altLang="en-US" sz="2800">
                <a:solidFill>
                  <a:srgbClr val="0000FF"/>
                </a:solidFill>
                <a:latin typeface="Simplified Arabic" pitchFamily="18" charset="-78"/>
                <a:cs typeface="Simplified Arabic" pitchFamily="18" charset="-78"/>
              </a:rPr>
              <a:t> للتأكد من أن نظام "الهاسب</a:t>
            </a:r>
            <a:r>
              <a:rPr lang="ar-KW" altLang="en-US" sz="2800">
                <a:solidFill>
                  <a:srgbClr val="0000FF"/>
                </a:solidFill>
                <a:latin typeface="Simplified Arabic" pitchFamily="18" charset="-78"/>
                <a:cs typeface="Simplified Arabic" pitchFamily="18" charset="-78"/>
              </a:rPr>
              <a:t>-حلال</a:t>
            </a:r>
            <a:r>
              <a:rPr lang="ar-SA" altLang="en-US" sz="2800">
                <a:solidFill>
                  <a:srgbClr val="0000FF"/>
                </a:solidFill>
                <a:latin typeface="Simplified Arabic" pitchFamily="18" charset="-78"/>
                <a:cs typeface="Simplified Arabic" pitchFamily="18" charset="-78"/>
              </a:rPr>
              <a:t>" عملياً يؤدي دوراً وظائفياً ذا فاعلية حسب المخطط</a:t>
            </a:r>
          </a:p>
          <a:p>
            <a:pPr algn="just" rtl="1">
              <a:lnSpc>
                <a:spcPct val="200000"/>
              </a:lnSpc>
              <a:spcBef>
                <a:spcPts val="600"/>
              </a:spcBef>
              <a:buClr>
                <a:srgbClr val="FF0000"/>
              </a:buClr>
              <a:buSzPct val="60000"/>
              <a:buFont typeface="Wingdings" pitchFamily="2" charset="2"/>
              <a:buChar char="£"/>
            </a:pPr>
            <a:r>
              <a:rPr lang="ar-SA" altLang="en-US" sz="2800">
                <a:solidFill>
                  <a:srgbClr val="0000FF"/>
                </a:solidFill>
                <a:latin typeface="Simplified Arabic" pitchFamily="18" charset="-78"/>
                <a:cs typeface="Simplified Arabic" pitchFamily="18" charset="-78"/>
              </a:rPr>
              <a:t> وتحدد ما إذا كانت خطة "الهاسب</a:t>
            </a:r>
            <a:r>
              <a:rPr lang="ar-KW" altLang="en-US" sz="2800">
                <a:solidFill>
                  <a:srgbClr val="0000FF"/>
                </a:solidFill>
                <a:latin typeface="Simplified Arabic" pitchFamily="18" charset="-78"/>
                <a:cs typeface="Simplified Arabic" pitchFamily="18" charset="-78"/>
              </a:rPr>
              <a:t>-حلال</a:t>
            </a:r>
            <a:r>
              <a:rPr lang="ar-SA" altLang="en-US" sz="2800">
                <a:solidFill>
                  <a:srgbClr val="0000FF"/>
                </a:solidFill>
                <a:latin typeface="Simplified Arabic" pitchFamily="18" charset="-78"/>
                <a:cs typeface="Simplified Arabic" pitchFamily="18" charset="-78"/>
              </a:rPr>
              <a:t>" التي تم اعتمادها تحتاج إلى تطوير وإعادة تصحيح</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ChangeArrowheads="1"/>
          </p:cNvSpPr>
          <p:nvPr/>
        </p:nvSpPr>
        <p:spPr bwMode="auto">
          <a:xfrm>
            <a:off x="152400" y="1895475"/>
            <a:ext cx="8763000" cy="280035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rtl="1">
              <a:lnSpc>
                <a:spcPct val="300000"/>
              </a:lnSpc>
            </a:pPr>
            <a:r>
              <a:rPr lang="ar-KW" sz="3200">
                <a:solidFill>
                  <a:schemeClr val="bg1"/>
                </a:solidFill>
                <a:latin typeface="Times New Roman" pitchFamily="18" charset="0"/>
                <a:cs typeface="Simplified Arabic" pitchFamily="18" charset="-78"/>
              </a:rPr>
              <a:t>وهذا مثال في </a:t>
            </a:r>
            <a:r>
              <a:rPr lang="ar-KW" sz="3200" u="sng">
                <a:solidFill>
                  <a:schemeClr val="bg1"/>
                </a:solidFill>
                <a:latin typeface="Times New Roman" pitchFamily="18" charset="0"/>
                <a:cs typeface="Simplified Arabic" pitchFamily="18" charset="-78"/>
              </a:rPr>
              <a:t>كيفية التحكم بالنقاط الحرجة</a:t>
            </a:r>
            <a:r>
              <a:rPr lang="ar-KW" sz="3200">
                <a:solidFill>
                  <a:schemeClr val="bg1"/>
                </a:solidFill>
                <a:latin typeface="Times New Roman" pitchFamily="18" charset="0"/>
                <a:cs typeface="Simplified Arabic" pitchFamily="18" charset="-78"/>
              </a:rPr>
              <a:t> في </a:t>
            </a:r>
            <a:r>
              <a:rPr lang="ar-KW" sz="3200" u="sng">
                <a:solidFill>
                  <a:schemeClr val="bg1"/>
                </a:solidFill>
                <a:latin typeface="Times New Roman" pitchFamily="18" charset="0"/>
                <a:cs typeface="Simplified Arabic" pitchFamily="18" charset="-78"/>
              </a:rPr>
              <a:t>مسلخ دواجن نموذجي في دول الغرب</a:t>
            </a:r>
            <a:r>
              <a:rPr lang="ar-KW" sz="3200">
                <a:solidFill>
                  <a:schemeClr val="bg1"/>
                </a:solidFill>
                <a:latin typeface="Times New Roman" pitchFamily="18" charset="0"/>
                <a:cs typeface="Simplified Arabic" pitchFamily="18" charset="-78"/>
              </a:rPr>
              <a:t>.</a:t>
            </a:r>
            <a:endParaRPr lang="en-US" sz="3200">
              <a:solidFill>
                <a:schemeClr val="bg1"/>
              </a:solidFill>
              <a:latin typeface="Times New Roman" pitchFamily="18" charset="0"/>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traight Arrow Connector 69"/>
          <p:cNvCxnSpPr>
            <a:cxnSpLocks noChangeShapeType="1"/>
          </p:cNvCxnSpPr>
          <p:nvPr/>
        </p:nvCxnSpPr>
        <p:spPr bwMode="auto">
          <a:xfrm>
            <a:off x="8763000" y="3886200"/>
            <a:ext cx="0" cy="1143000"/>
          </a:xfrm>
          <a:prstGeom prst="straightConnector1">
            <a:avLst/>
          </a:prstGeom>
          <a:noFill/>
          <a:ln w="38100" algn="ctr">
            <a:solidFill>
              <a:srgbClr val="0033CC"/>
            </a:solidFill>
            <a:round/>
            <a:headEnd/>
            <a:tailEnd type="arrow" w="med" len="med"/>
          </a:ln>
        </p:spPr>
      </p:cxnSp>
      <p:cxnSp>
        <p:nvCxnSpPr>
          <p:cNvPr id="51203" name="AutoShape 66"/>
          <p:cNvCxnSpPr>
            <a:cxnSpLocks noChangeShapeType="1"/>
            <a:endCxn id="51250" idx="2"/>
          </p:cNvCxnSpPr>
          <p:nvPr/>
        </p:nvCxnSpPr>
        <p:spPr bwMode="auto">
          <a:xfrm flipV="1">
            <a:off x="5105400" y="4419600"/>
            <a:ext cx="38100" cy="636588"/>
          </a:xfrm>
          <a:prstGeom prst="straightConnector1">
            <a:avLst/>
          </a:prstGeom>
          <a:noFill/>
          <a:ln w="38100">
            <a:solidFill>
              <a:srgbClr val="0033CC"/>
            </a:solidFill>
            <a:round/>
            <a:headEnd/>
            <a:tailEnd type="triangle" w="med" len="med"/>
          </a:ln>
        </p:spPr>
      </p:cxnSp>
      <p:cxnSp>
        <p:nvCxnSpPr>
          <p:cNvPr id="51204" name="AutoShape 65"/>
          <p:cNvCxnSpPr>
            <a:cxnSpLocks noChangeShapeType="1"/>
          </p:cNvCxnSpPr>
          <p:nvPr/>
        </p:nvCxnSpPr>
        <p:spPr bwMode="auto">
          <a:xfrm flipV="1">
            <a:off x="2973388" y="2174875"/>
            <a:ext cx="0" cy="568325"/>
          </a:xfrm>
          <a:prstGeom prst="straightConnector1">
            <a:avLst/>
          </a:prstGeom>
          <a:noFill/>
          <a:ln w="38100">
            <a:solidFill>
              <a:srgbClr val="0033CC"/>
            </a:solidFill>
            <a:round/>
            <a:headEnd/>
            <a:tailEnd type="triangle" w="med" len="med"/>
          </a:ln>
        </p:spPr>
      </p:cxnSp>
      <p:cxnSp>
        <p:nvCxnSpPr>
          <p:cNvPr id="51205" name="AutoShape 64"/>
          <p:cNvCxnSpPr>
            <a:cxnSpLocks noChangeShapeType="1"/>
          </p:cNvCxnSpPr>
          <p:nvPr/>
        </p:nvCxnSpPr>
        <p:spPr bwMode="auto">
          <a:xfrm flipV="1">
            <a:off x="1506538" y="2209800"/>
            <a:ext cx="0" cy="577850"/>
          </a:xfrm>
          <a:prstGeom prst="straightConnector1">
            <a:avLst/>
          </a:prstGeom>
          <a:noFill/>
          <a:ln w="38100">
            <a:solidFill>
              <a:srgbClr val="0033CC"/>
            </a:solidFill>
            <a:round/>
            <a:headEnd/>
            <a:tailEnd type="triangle" w="med" len="med"/>
          </a:ln>
        </p:spPr>
      </p:cxnSp>
      <p:cxnSp>
        <p:nvCxnSpPr>
          <p:cNvPr id="51206" name="AutoShape 63"/>
          <p:cNvCxnSpPr>
            <a:cxnSpLocks noChangeShapeType="1"/>
          </p:cNvCxnSpPr>
          <p:nvPr/>
        </p:nvCxnSpPr>
        <p:spPr bwMode="auto">
          <a:xfrm flipV="1">
            <a:off x="2135188" y="3111500"/>
            <a:ext cx="0" cy="1924050"/>
          </a:xfrm>
          <a:prstGeom prst="straightConnector1">
            <a:avLst/>
          </a:prstGeom>
          <a:noFill/>
          <a:ln w="38100">
            <a:solidFill>
              <a:srgbClr val="0033CC"/>
            </a:solidFill>
            <a:round/>
            <a:headEnd/>
            <a:tailEnd type="triangle" w="med" len="med"/>
          </a:ln>
        </p:spPr>
      </p:cxnSp>
      <p:sp>
        <p:nvSpPr>
          <p:cNvPr id="51207" name="Line 62"/>
          <p:cNvSpPr>
            <a:spLocks noChangeShapeType="1"/>
          </p:cNvSpPr>
          <p:nvPr/>
        </p:nvSpPr>
        <p:spPr bwMode="auto">
          <a:xfrm flipH="1">
            <a:off x="4495800" y="4191000"/>
            <a:ext cx="2362200" cy="76200"/>
          </a:xfrm>
          <a:prstGeom prst="line">
            <a:avLst/>
          </a:prstGeom>
          <a:noFill/>
          <a:ln w="38100">
            <a:solidFill>
              <a:srgbClr val="0033CC"/>
            </a:solidFill>
            <a:round/>
            <a:headEnd/>
            <a:tailEnd type="triangle" w="med" len="med"/>
          </a:ln>
        </p:spPr>
        <p:txBody>
          <a:bodyPr/>
          <a:lstStyle/>
          <a:p>
            <a:endParaRPr lang="en-IN"/>
          </a:p>
        </p:txBody>
      </p:sp>
      <p:sp>
        <p:nvSpPr>
          <p:cNvPr id="51208" name="Line 61"/>
          <p:cNvSpPr>
            <a:spLocks noChangeShapeType="1"/>
          </p:cNvSpPr>
          <p:nvPr/>
        </p:nvSpPr>
        <p:spPr bwMode="auto">
          <a:xfrm flipH="1">
            <a:off x="2590800" y="5181600"/>
            <a:ext cx="4724400" cy="17463"/>
          </a:xfrm>
          <a:prstGeom prst="line">
            <a:avLst/>
          </a:prstGeom>
          <a:noFill/>
          <a:ln w="38100">
            <a:solidFill>
              <a:srgbClr val="0033CC"/>
            </a:solidFill>
            <a:round/>
            <a:headEnd/>
            <a:tailEnd type="triangle" w="med" len="med"/>
          </a:ln>
        </p:spPr>
        <p:txBody>
          <a:bodyPr/>
          <a:lstStyle/>
          <a:p>
            <a:endParaRPr lang="en-IN"/>
          </a:p>
        </p:txBody>
      </p:sp>
      <p:sp>
        <p:nvSpPr>
          <p:cNvPr id="51209" name="Line 57"/>
          <p:cNvSpPr>
            <a:spLocks noChangeShapeType="1"/>
          </p:cNvSpPr>
          <p:nvPr/>
        </p:nvSpPr>
        <p:spPr bwMode="auto">
          <a:xfrm>
            <a:off x="5764213" y="585788"/>
            <a:ext cx="26987" cy="3300412"/>
          </a:xfrm>
          <a:prstGeom prst="line">
            <a:avLst/>
          </a:prstGeom>
          <a:noFill/>
          <a:ln w="38100">
            <a:solidFill>
              <a:srgbClr val="0033CC"/>
            </a:solidFill>
            <a:round/>
            <a:headEnd/>
            <a:tailEnd type="triangle" w="med" len="med"/>
          </a:ln>
        </p:spPr>
        <p:txBody>
          <a:bodyPr/>
          <a:lstStyle/>
          <a:p>
            <a:endParaRPr lang="en-IN"/>
          </a:p>
        </p:txBody>
      </p:sp>
      <p:sp>
        <p:nvSpPr>
          <p:cNvPr id="51210" name="Text Box 56"/>
          <p:cNvSpPr txBox="1">
            <a:spLocks noChangeArrowheads="1"/>
          </p:cNvSpPr>
          <p:nvPr/>
        </p:nvSpPr>
        <p:spPr bwMode="auto">
          <a:xfrm>
            <a:off x="4859338" y="533400"/>
            <a:ext cx="2379662" cy="228600"/>
          </a:xfrm>
          <a:prstGeom prst="rect">
            <a:avLst/>
          </a:prstGeom>
          <a:solidFill>
            <a:srgbClr val="FFFFFF"/>
          </a:solidFill>
          <a:ln w="9525">
            <a:solidFill>
              <a:srgbClr val="000000"/>
            </a:solidFill>
            <a:miter lim="800000"/>
            <a:headEnd/>
            <a:tailEnd/>
          </a:ln>
        </p:spPr>
        <p:txBody>
          <a:bodyPr/>
          <a:lstStyle/>
          <a:p>
            <a:pPr rtl="1" eaLnBrk="0" hangingPunct="0"/>
            <a:r>
              <a:rPr lang="en-US" sz="1200">
                <a:latin typeface="Times New Roman" pitchFamily="18" charset="0"/>
                <a:cs typeface="Times New Roman" pitchFamily="18" charset="0"/>
              </a:rPr>
              <a:t>Receiving/Holding Live Poultry</a:t>
            </a:r>
            <a:endParaRPr lang="en-US" sz="1200"/>
          </a:p>
        </p:txBody>
      </p:sp>
      <p:sp>
        <p:nvSpPr>
          <p:cNvPr id="14" name="Text Box 55"/>
          <p:cNvSpPr txBox="1">
            <a:spLocks noChangeArrowheads="1"/>
          </p:cNvSpPr>
          <p:nvPr/>
        </p:nvSpPr>
        <p:spPr bwMode="auto">
          <a:xfrm>
            <a:off x="4859338" y="906463"/>
            <a:ext cx="1828800" cy="228600"/>
          </a:xfrm>
          <a:prstGeom prst="rect">
            <a:avLst/>
          </a:prstGeom>
          <a:solidFill>
            <a:srgbClr val="92D050"/>
          </a:solidFill>
          <a:ln w="9525">
            <a:solidFill>
              <a:srgbClr val="000000"/>
            </a:solidFill>
            <a:miter lim="800000"/>
            <a:headEnd/>
            <a:tailEnd/>
          </a:ln>
        </p:spPr>
        <p:txBody>
          <a:bodyPr/>
          <a:lstStyle/>
          <a:p>
            <a:pPr>
              <a:defRPr/>
            </a:pPr>
            <a:r>
              <a:rPr lang="en-US" sz="1050" dirty="0">
                <a:latin typeface="Times New Roman" pitchFamily="18" charset="0"/>
                <a:cs typeface="Times New Roman" pitchFamily="18" charset="0"/>
              </a:rPr>
              <a:t>Unload of Poultry</a:t>
            </a:r>
          </a:p>
        </p:txBody>
      </p:sp>
      <p:sp>
        <p:nvSpPr>
          <p:cNvPr id="51212" name="Text Box 54"/>
          <p:cNvSpPr txBox="1">
            <a:spLocks noChangeArrowheads="1"/>
          </p:cNvSpPr>
          <p:nvPr/>
        </p:nvSpPr>
        <p:spPr bwMode="auto">
          <a:xfrm>
            <a:off x="4859338" y="1220788"/>
            <a:ext cx="2151062" cy="227012"/>
          </a:xfrm>
          <a:prstGeom prst="rect">
            <a:avLst/>
          </a:prstGeom>
          <a:solidFill>
            <a:srgbClr val="FFFFFF"/>
          </a:solidFill>
          <a:ln w="9525">
            <a:solidFill>
              <a:srgbClr val="000000"/>
            </a:solidFill>
            <a:miter lim="800000"/>
            <a:headEnd/>
            <a:tailEnd/>
          </a:ln>
        </p:spPr>
        <p:txBody>
          <a:bodyPr/>
          <a:lstStyle/>
          <a:p>
            <a:r>
              <a:rPr lang="en-US" sz="1200">
                <a:latin typeface="Times New Roman" pitchFamily="18" charset="0"/>
                <a:cs typeface="Times New Roman" pitchFamily="18" charset="0"/>
              </a:rPr>
              <a:t>Hanging chicken</a:t>
            </a:r>
          </a:p>
        </p:txBody>
      </p:sp>
      <p:sp>
        <p:nvSpPr>
          <p:cNvPr id="51213" name="Text Box 53"/>
          <p:cNvSpPr txBox="1">
            <a:spLocks noChangeArrowheads="1"/>
          </p:cNvSpPr>
          <p:nvPr/>
        </p:nvSpPr>
        <p:spPr bwMode="auto">
          <a:xfrm>
            <a:off x="7269163" y="1311275"/>
            <a:ext cx="1036637" cy="212725"/>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Crate washing</a:t>
            </a:r>
            <a:endParaRPr lang="en-US" sz="1000"/>
          </a:p>
        </p:txBody>
      </p:sp>
      <p:sp>
        <p:nvSpPr>
          <p:cNvPr id="51214" name="Text Box 52"/>
          <p:cNvSpPr txBox="1">
            <a:spLocks noChangeArrowheads="1"/>
          </p:cNvSpPr>
          <p:nvPr/>
        </p:nvSpPr>
        <p:spPr bwMode="auto">
          <a:xfrm>
            <a:off x="4859338" y="2746375"/>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200">
                <a:latin typeface="Times New Roman" pitchFamily="18" charset="0"/>
                <a:cs typeface="Times New Roman" pitchFamily="18" charset="0"/>
              </a:rPr>
              <a:t>Picking</a:t>
            </a:r>
          </a:p>
          <a:p>
            <a:pPr eaLnBrk="0" hangingPunct="0"/>
            <a:endParaRPr lang="en-US" sz="1200">
              <a:latin typeface="Times New Roman" pitchFamily="18" charset="0"/>
              <a:cs typeface="Times New Roman" pitchFamily="18" charset="0"/>
            </a:endParaRPr>
          </a:p>
        </p:txBody>
      </p:sp>
      <p:sp>
        <p:nvSpPr>
          <p:cNvPr id="51215" name="Text Box 51"/>
          <p:cNvSpPr txBox="1">
            <a:spLocks noChangeArrowheads="1"/>
          </p:cNvSpPr>
          <p:nvPr/>
        </p:nvSpPr>
        <p:spPr bwMode="auto">
          <a:xfrm>
            <a:off x="4859338" y="2413000"/>
            <a:ext cx="1828800" cy="228600"/>
          </a:xfrm>
          <a:prstGeom prst="rect">
            <a:avLst/>
          </a:prstGeom>
          <a:solidFill>
            <a:srgbClr val="92D050"/>
          </a:solidFill>
          <a:ln w="9525">
            <a:solidFill>
              <a:srgbClr val="000000"/>
            </a:solidFill>
            <a:miter lim="800000"/>
            <a:headEnd/>
            <a:tailEnd/>
          </a:ln>
        </p:spPr>
        <p:txBody>
          <a:bodyPr/>
          <a:lstStyle/>
          <a:p>
            <a:pPr rtl="1" eaLnBrk="0" hangingPunct="0"/>
            <a:r>
              <a:rPr lang="en-US" sz="1200">
                <a:latin typeface="Times New Roman" pitchFamily="18" charset="0"/>
                <a:cs typeface="Times New Roman" pitchFamily="18" charset="0"/>
              </a:rPr>
              <a:t>Scalding</a:t>
            </a:r>
            <a:endParaRPr lang="en-US" sz="1200"/>
          </a:p>
        </p:txBody>
      </p:sp>
      <p:sp>
        <p:nvSpPr>
          <p:cNvPr id="51216" name="Text Box 50"/>
          <p:cNvSpPr txBox="1">
            <a:spLocks noChangeArrowheads="1"/>
          </p:cNvSpPr>
          <p:nvPr/>
        </p:nvSpPr>
        <p:spPr bwMode="auto">
          <a:xfrm>
            <a:off x="4859338" y="3475038"/>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Re-hanging</a:t>
            </a:r>
            <a:endParaRPr lang="en-US" sz="800"/>
          </a:p>
          <a:p>
            <a:pPr eaLnBrk="0" hangingPunct="0"/>
            <a:endParaRPr lang="en-US"/>
          </a:p>
        </p:txBody>
      </p:sp>
      <p:sp>
        <p:nvSpPr>
          <p:cNvPr id="51217" name="Text Box 49"/>
          <p:cNvSpPr txBox="1">
            <a:spLocks noChangeArrowheads="1"/>
          </p:cNvSpPr>
          <p:nvPr/>
        </p:nvSpPr>
        <p:spPr bwMode="auto">
          <a:xfrm>
            <a:off x="4859338" y="3886200"/>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Wash of carcasses</a:t>
            </a:r>
            <a:endParaRPr lang="en-US" sz="800"/>
          </a:p>
          <a:p>
            <a:pPr eaLnBrk="0" hangingPunct="0"/>
            <a:endParaRPr lang="en-US"/>
          </a:p>
        </p:txBody>
      </p:sp>
      <p:sp>
        <p:nvSpPr>
          <p:cNvPr id="51218" name="Text Box 48"/>
          <p:cNvSpPr txBox="1">
            <a:spLocks noChangeArrowheads="1"/>
          </p:cNvSpPr>
          <p:nvPr/>
        </p:nvSpPr>
        <p:spPr bwMode="auto">
          <a:xfrm>
            <a:off x="4859338" y="3140075"/>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House Inspection</a:t>
            </a:r>
            <a:endParaRPr lang="en-US" sz="800"/>
          </a:p>
          <a:p>
            <a:pPr eaLnBrk="0" hangingPunct="0"/>
            <a:endParaRPr lang="en-US"/>
          </a:p>
        </p:txBody>
      </p:sp>
      <p:sp>
        <p:nvSpPr>
          <p:cNvPr id="51219" name="Text Box 47"/>
          <p:cNvSpPr txBox="1">
            <a:spLocks noChangeArrowheads="1"/>
          </p:cNvSpPr>
          <p:nvPr/>
        </p:nvSpPr>
        <p:spPr bwMode="auto">
          <a:xfrm>
            <a:off x="6858000" y="4549775"/>
            <a:ext cx="1981200" cy="327025"/>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Lung/Crop removal/Neck removal/Harvest</a:t>
            </a:r>
            <a:endParaRPr lang="en-US" sz="800"/>
          </a:p>
        </p:txBody>
      </p:sp>
      <p:sp>
        <p:nvSpPr>
          <p:cNvPr id="51220" name="Text Box 46"/>
          <p:cNvSpPr txBox="1">
            <a:spLocks noChangeArrowheads="1"/>
          </p:cNvSpPr>
          <p:nvPr/>
        </p:nvSpPr>
        <p:spPr bwMode="auto">
          <a:xfrm>
            <a:off x="228600" y="2871788"/>
            <a:ext cx="990600" cy="633412"/>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Collecting of cartons and insertion of card</a:t>
            </a:r>
            <a:endParaRPr lang="ar-KW" sz="1000"/>
          </a:p>
        </p:txBody>
      </p:sp>
      <p:sp>
        <p:nvSpPr>
          <p:cNvPr id="51221" name="Text Box 45"/>
          <p:cNvSpPr txBox="1">
            <a:spLocks noChangeArrowheads="1"/>
          </p:cNvSpPr>
          <p:nvPr/>
        </p:nvSpPr>
        <p:spPr bwMode="auto">
          <a:xfrm>
            <a:off x="4859338" y="1819275"/>
            <a:ext cx="2379662" cy="238125"/>
          </a:xfrm>
          <a:prstGeom prst="rect">
            <a:avLst/>
          </a:prstGeom>
          <a:solidFill>
            <a:srgbClr val="92D050"/>
          </a:solidFill>
          <a:ln w="9525">
            <a:solidFill>
              <a:srgbClr val="000000"/>
            </a:solidFill>
            <a:miter lim="800000"/>
            <a:headEnd/>
            <a:tailEnd/>
          </a:ln>
        </p:spPr>
        <p:txBody>
          <a:bodyPr/>
          <a:lstStyle/>
          <a:p>
            <a:r>
              <a:rPr lang="en-US" sz="1100">
                <a:latin typeface="Times New Roman" pitchFamily="18" charset="0"/>
                <a:cs typeface="Times New Roman" pitchFamily="18" charset="0"/>
              </a:rPr>
              <a:t>Mechanical Slaughter and bleeding</a:t>
            </a:r>
          </a:p>
        </p:txBody>
      </p:sp>
      <p:sp>
        <p:nvSpPr>
          <p:cNvPr id="51222" name="Text Box 44"/>
          <p:cNvSpPr txBox="1">
            <a:spLocks noChangeArrowheads="1"/>
          </p:cNvSpPr>
          <p:nvPr/>
        </p:nvSpPr>
        <p:spPr bwMode="auto">
          <a:xfrm>
            <a:off x="7334250" y="685800"/>
            <a:ext cx="1581150" cy="228600"/>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water distribution tank </a:t>
            </a:r>
          </a:p>
        </p:txBody>
      </p:sp>
      <p:sp>
        <p:nvSpPr>
          <p:cNvPr id="51223" name="Text Box 43"/>
          <p:cNvSpPr txBox="1">
            <a:spLocks noChangeArrowheads="1"/>
          </p:cNvSpPr>
          <p:nvPr/>
        </p:nvSpPr>
        <p:spPr bwMode="auto">
          <a:xfrm>
            <a:off x="344488" y="806450"/>
            <a:ext cx="798512" cy="412750"/>
          </a:xfrm>
          <a:prstGeom prst="rect">
            <a:avLst/>
          </a:prstGeom>
          <a:no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Dry Storage</a:t>
            </a:r>
            <a:endParaRPr lang="en-US" sz="800"/>
          </a:p>
          <a:p>
            <a:pPr eaLnBrk="0" hangingPunct="0"/>
            <a:endParaRPr lang="en-US"/>
          </a:p>
        </p:txBody>
      </p:sp>
      <p:sp>
        <p:nvSpPr>
          <p:cNvPr id="51224" name="Line 42"/>
          <p:cNvSpPr>
            <a:spLocks noChangeShapeType="1"/>
          </p:cNvSpPr>
          <p:nvPr/>
        </p:nvSpPr>
        <p:spPr bwMode="auto">
          <a:xfrm>
            <a:off x="7010400" y="1371600"/>
            <a:ext cx="258763" cy="28575"/>
          </a:xfrm>
          <a:prstGeom prst="line">
            <a:avLst/>
          </a:prstGeom>
          <a:noFill/>
          <a:ln w="38100">
            <a:solidFill>
              <a:srgbClr val="0033CC"/>
            </a:solidFill>
            <a:round/>
            <a:headEnd/>
            <a:tailEnd type="triangle" w="med" len="med"/>
          </a:ln>
        </p:spPr>
        <p:txBody>
          <a:bodyPr/>
          <a:lstStyle/>
          <a:p>
            <a:endParaRPr lang="en-IN"/>
          </a:p>
        </p:txBody>
      </p:sp>
      <p:sp>
        <p:nvSpPr>
          <p:cNvPr id="51225" name="Text Box 41"/>
          <p:cNvSpPr txBox="1">
            <a:spLocks noChangeArrowheads="1"/>
          </p:cNvSpPr>
          <p:nvPr/>
        </p:nvSpPr>
        <p:spPr bwMode="auto">
          <a:xfrm>
            <a:off x="6858000" y="3048000"/>
            <a:ext cx="1990725" cy="228600"/>
          </a:xfrm>
          <a:prstGeom prst="rect">
            <a:avLst/>
          </a:prstGeom>
          <a:solidFill>
            <a:srgbClr val="FFFFFF"/>
          </a:solidFill>
          <a:ln w="9525">
            <a:solidFill>
              <a:srgbClr val="000000"/>
            </a:solidFill>
            <a:miter lim="800000"/>
            <a:headEnd/>
            <a:tailEnd/>
          </a:ln>
        </p:spPr>
        <p:txBody>
          <a:bodyPr/>
          <a:lstStyle/>
          <a:p>
            <a:pPr eaLnBrk="0" hangingPunct="0"/>
            <a:r>
              <a:rPr lang="en-US" sz="1100">
                <a:latin typeface="Times New Roman" pitchFamily="18" charset="0"/>
                <a:cs typeface="Times New Roman" pitchFamily="18" charset="0"/>
              </a:rPr>
              <a:t>Removing of Heads </a:t>
            </a:r>
            <a:endParaRPr lang="en-US" sz="1100"/>
          </a:p>
        </p:txBody>
      </p:sp>
      <p:sp>
        <p:nvSpPr>
          <p:cNvPr id="51226" name="Line 40"/>
          <p:cNvSpPr>
            <a:spLocks noChangeShapeType="1"/>
          </p:cNvSpPr>
          <p:nvPr/>
        </p:nvSpPr>
        <p:spPr bwMode="auto">
          <a:xfrm flipV="1">
            <a:off x="6629400" y="3810000"/>
            <a:ext cx="228600" cy="152400"/>
          </a:xfrm>
          <a:prstGeom prst="line">
            <a:avLst/>
          </a:prstGeom>
          <a:noFill/>
          <a:ln w="57150">
            <a:solidFill>
              <a:srgbClr val="0033CC"/>
            </a:solidFill>
            <a:round/>
            <a:headEnd/>
            <a:tailEnd type="triangle" w="med" len="med"/>
          </a:ln>
        </p:spPr>
        <p:txBody>
          <a:bodyPr/>
          <a:lstStyle/>
          <a:p>
            <a:endParaRPr lang="en-IN"/>
          </a:p>
        </p:txBody>
      </p:sp>
      <p:sp>
        <p:nvSpPr>
          <p:cNvPr id="51227" name="Text Box 39"/>
          <p:cNvSpPr txBox="1">
            <a:spLocks noChangeArrowheads="1"/>
          </p:cNvSpPr>
          <p:nvPr/>
        </p:nvSpPr>
        <p:spPr bwMode="auto">
          <a:xfrm>
            <a:off x="6858000" y="3352800"/>
            <a:ext cx="1990725" cy="228600"/>
          </a:xfrm>
          <a:prstGeom prst="rect">
            <a:avLst/>
          </a:prstGeom>
          <a:solidFill>
            <a:srgbClr val="FFFFFF"/>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Cutting middle of legs</a:t>
            </a:r>
            <a:endParaRPr lang="en-US" sz="800"/>
          </a:p>
          <a:p>
            <a:pPr eaLnBrk="0" hangingPunct="0"/>
            <a:endParaRPr lang="en-US"/>
          </a:p>
        </p:txBody>
      </p:sp>
      <p:sp>
        <p:nvSpPr>
          <p:cNvPr id="51228" name="Text Box 38"/>
          <p:cNvSpPr txBox="1">
            <a:spLocks noChangeArrowheads="1"/>
          </p:cNvSpPr>
          <p:nvPr/>
        </p:nvSpPr>
        <p:spPr bwMode="auto">
          <a:xfrm>
            <a:off x="6858000" y="3657600"/>
            <a:ext cx="1981200" cy="228600"/>
          </a:xfrm>
          <a:prstGeom prst="rect">
            <a:avLst/>
          </a:prstGeom>
          <a:solidFill>
            <a:srgbClr val="FFFFFF"/>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Venting/Opening/Evisceration</a:t>
            </a:r>
            <a:endParaRPr lang="en-US"/>
          </a:p>
        </p:txBody>
      </p:sp>
      <p:sp>
        <p:nvSpPr>
          <p:cNvPr id="51229" name="Text Box 37"/>
          <p:cNvSpPr txBox="1">
            <a:spLocks noChangeArrowheads="1"/>
          </p:cNvSpPr>
          <p:nvPr/>
        </p:nvSpPr>
        <p:spPr bwMode="auto">
          <a:xfrm>
            <a:off x="6221413" y="5064125"/>
            <a:ext cx="800100" cy="346075"/>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Liver/Hear Harvest</a:t>
            </a:r>
            <a:endParaRPr lang="en-US" sz="800"/>
          </a:p>
          <a:p>
            <a:pPr eaLnBrk="0" hangingPunct="0"/>
            <a:endParaRPr lang="en-US"/>
          </a:p>
        </p:txBody>
      </p:sp>
      <p:sp>
        <p:nvSpPr>
          <p:cNvPr id="51230" name="Text Box 36"/>
          <p:cNvSpPr txBox="1">
            <a:spLocks noChangeArrowheads="1"/>
          </p:cNvSpPr>
          <p:nvPr/>
        </p:nvSpPr>
        <p:spPr bwMode="auto">
          <a:xfrm>
            <a:off x="6858000" y="3959225"/>
            <a:ext cx="1981200" cy="231775"/>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Collecting giblets</a:t>
            </a:r>
          </a:p>
          <a:p>
            <a:pPr eaLnBrk="0" hangingPunct="0"/>
            <a:endParaRPr lang="en-US"/>
          </a:p>
        </p:txBody>
      </p:sp>
      <p:sp>
        <p:nvSpPr>
          <p:cNvPr id="51231" name="Text Box 35"/>
          <p:cNvSpPr txBox="1">
            <a:spLocks noChangeArrowheads="1"/>
          </p:cNvSpPr>
          <p:nvPr/>
        </p:nvSpPr>
        <p:spPr bwMode="auto">
          <a:xfrm>
            <a:off x="6858000" y="4267200"/>
            <a:ext cx="19812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Presentation</a:t>
            </a:r>
          </a:p>
          <a:p>
            <a:pPr eaLnBrk="0" hangingPunct="0"/>
            <a:endParaRPr lang="en-US" sz="1000">
              <a:latin typeface="Times New Roman" pitchFamily="18" charset="0"/>
              <a:cs typeface="Times New Roman" pitchFamily="18" charset="0"/>
            </a:endParaRPr>
          </a:p>
        </p:txBody>
      </p:sp>
      <p:sp>
        <p:nvSpPr>
          <p:cNvPr id="51232" name="Text Box 34"/>
          <p:cNvSpPr txBox="1">
            <a:spLocks noChangeArrowheads="1"/>
          </p:cNvSpPr>
          <p:nvPr/>
        </p:nvSpPr>
        <p:spPr bwMode="auto">
          <a:xfrm>
            <a:off x="2878138" y="4065588"/>
            <a:ext cx="1666875" cy="37465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Cooling of giblets</a:t>
            </a:r>
            <a:endParaRPr lang="en-US" sz="800"/>
          </a:p>
          <a:p>
            <a:pPr eaLnBrk="0" hangingPunct="0"/>
            <a:endParaRPr lang="en-US"/>
          </a:p>
        </p:txBody>
      </p:sp>
      <p:sp>
        <p:nvSpPr>
          <p:cNvPr id="51233" name="Text Box 33"/>
          <p:cNvSpPr txBox="1">
            <a:spLocks noChangeArrowheads="1"/>
          </p:cNvSpPr>
          <p:nvPr/>
        </p:nvSpPr>
        <p:spPr bwMode="auto">
          <a:xfrm>
            <a:off x="5507038" y="5056188"/>
            <a:ext cx="657225" cy="354012"/>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Gizzard Harvest</a:t>
            </a:r>
            <a:endParaRPr lang="en-US"/>
          </a:p>
        </p:txBody>
      </p:sp>
      <p:sp>
        <p:nvSpPr>
          <p:cNvPr id="51234" name="Text Box 32"/>
          <p:cNvSpPr txBox="1">
            <a:spLocks noChangeArrowheads="1"/>
          </p:cNvSpPr>
          <p:nvPr/>
        </p:nvSpPr>
        <p:spPr bwMode="auto">
          <a:xfrm>
            <a:off x="4267200" y="5056188"/>
            <a:ext cx="1179513" cy="354012"/>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Cutting off neck/skin</a:t>
            </a:r>
          </a:p>
          <a:p>
            <a:pPr eaLnBrk="0" hangingPunct="0"/>
            <a:endParaRPr lang="en-US" sz="900">
              <a:latin typeface="Times New Roman" pitchFamily="18" charset="0"/>
              <a:cs typeface="Times New Roman" pitchFamily="18" charset="0"/>
            </a:endParaRPr>
          </a:p>
        </p:txBody>
      </p:sp>
      <p:sp>
        <p:nvSpPr>
          <p:cNvPr id="51235" name="Text Box 31"/>
          <p:cNvSpPr txBox="1">
            <a:spLocks noChangeArrowheads="1"/>
          </p:cNvSpPr>
          <p:nvPr/>
        </p:nvSpPr>
        <p:spPr bwMode="auto">
          <a:xfrm>
            <a:off x="2743200" y="5057775"/>
            <a:ext cx="1468438" cy="276225"/>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Wash inside/outside of carcass</a:t>
            </a:r>
          </a:p>
          <a:p>
            <a:pPr eaLnBrk="0" hangingPunct="0"/>
            <a:endParaRPr lang="en-US" sz="800">
              <a:latin typeface="Times New Roman" pitchFamily="18" charset="0"/>
              <a:cs typeface="Times New Roman" pitchFamily="18" charset="0"/>
            </a:endParaRPr>
          </a:p>
        </p:txBody>
      </p:sp>
      <p:sp>
        <p:nvSpPr>
          <p:cNvPr id="51236" name="Text Box 30"/>
          <p:cNvSpPr txBox="1">
            <a:spLocks noChangeArrowheads="1"/>
          </p:cNvSpPr>
          <p:nvPr/>
        </p:nvSpPr>
        <p:spPr bwMode="auto">
          <a:xfrm>
            <a:off x="1295400" y="5054600"/>
            <a:ext cx="13335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Internal suction</a:t>
            </a:r>
            <a:endParaRPr lang="en-US" sz="800"/>
          </a:p>
          <a:p>
            <a:pPr eaLnBrk="0" hangingPunct="0"/>
            <a:endParaRPr lang="en-US"/>
          </a:p>
        </p:txBody>
      </p:sp>
      <p:sp>
        <p:nvSpPr>
          <p:cNvPr id="51237" name="Text Box 29"/>
          <p:cNvSpPr txBox="1">
            <a:spLocks noChangeArrowheads="1"/>
          </p:cNvSpPr>
          <p:nvPr/>
        </p:nvSpPr>
        <p:spPr bwMode="auto">
          <a:xfrm>
            <a:off x="1697038" y="3716338"/>
            <a:ext cx="914400" cy="4572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Drying with cooling air</a:t>
            </a:r>
            <a:endParaRPr lang="en-US"/>
          </a:p>
        </p:txBody>
      </p:sp>
      <p:sp>
        <p:nvSpPr>
          <p:cNvPr id="51238" name="Text Box 28"/>
          <p:cNvSpPr txBox="1">
            <a:spLocks noChangeArrowheads="1"/>
          </p:cNvSpPr>
          <p:nvPr/>
        </p:nvSpPr>
        <p:spPr bwMode="auto">
          <a:xfrm>
            <a:off x="1295400" y="4265613"/>
            <a:ext cx="1316038" cy="4572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Cooling with cold water</a:t>
            </a:r>
            <a:endParaRPr lang="en-US">
              <a:latin typeface="Times New Roman" pitchFamily="18" charset="0"/>
              <a:cs typeface="Times New Roman" pitchFamily="18" charset="0"/>
            </a:endParaRPr>
          </a:p>
        </p:txBody>
      </p:sp>
      <p:sp>
        <p:nvSpPr>
          <p:cNvPr id="51239" name="Text Box 27"/>
          <p:cNvSpPr txBox="1">
            <a:spLocks noChangeArrowheads="1"/>
          </p:cNvSpPr>
          <p:nvPr/>
        </p:nvSpPr>
        <p:spPr bwMode="auto">
          <a:xfrm>
            <a:off x="1316038" y="3251200"/>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Grading based on weight</a:t>
            </a:r>
            <a:endParaRPr lang="en-US" sz="800"/>
          </a:p>
          <a:p>
            <a:pPr eaLnBrk="0" hangingPunct="0"/>
            <a:endParaRPr lang="en-US"/>
          </a:p>
        </p:txBody>
      </p:sp>
      <p:sp>
        <p:nvSpPr>
          <p:cNvPr id="51240" name="Text Box 26"/>
          <p:cNvSpPr txBox="1">
            <a:spLocks noChangeArrowheads="1"/>
          </p:cNvSpPr>
          <p:nvPr/>
        </p:nvSpPr>
        <p:spPr bwMode="auto">
          <a:xfrm>
            <a:off x="1344613" y="2887663"/>
            <a:ext cx="1828800" cy="228600"/>
          </a:xfrm>
          <a:prstGeom prst="rect">
            <a:avLst/>
          </a:prstGeom>
          <a:solidFill>
            <a:srgbClr val="92D050"/>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Packaging,  weighing, labeling</a:t>
            </a:r>
            <a:endParaRPr lang="en-US" sz="800"/>
          </a:p>
        </p:txBody>
      </p:sp>
      <p:sp>
        <p:nvSpPr>
          <p:cNvPr id="51241" name="Text Box 25"/>
          <p:cNvSpPr txBox="1">
            <a:spLocks noChangeArrowheads="1"/>
          </p:cNvSpPr>
          <p:nvPr/>
        </p:nvSpPr>
        <p:spPr bwMode="auto">
          <a:xfrm>
            <a:off x="2743200" y="2603500"/>
            <a:ext cx="1122363" cy="215900"/>
          </a:xfrm>
          <a:prstGeom prst="rect">
            <a:avLst/>
          </a:prstGeom>
          <a:solidFill>
            <a:srgbClr val="92D050"/>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Cold Storage</a:t>
            </a:r>
            <a:endParaRPr lang="en-US"/>
          </a:p>
        </p:txBody>
      </p:sp>
      <p:sp>
        <p:nvSpPr>
          <p:cNvPr id="51242" name="Text Box 24"/>
          <p:cNvSpPr txBox="1">
            <a:spLocks noChangeArrowheads="1"/>
          </p:cNvSpPr>
          <p:nvPr/>
        </p:nvSpPr>
        <p:spPr bwMode="auto">
          <a:xfrm>
            <a:off x="762000" y="2600325"/>
            <a:ext cx="935038" cy="219075"/>
          </a:xfrm>
          <a:prstGeom prst="rect">
            <a:avLst/>
          </a:prstGeom>
          <a:solidFill>
            <a:srgbClr val="92D050"/>
          </a:solidFill>
          <a:ln w="9525">
            <a:solidFill>
              <a:srgbClr val="000000"/>
            </a:solidFill>
            <a:miter lim="800000"/>
            <a:headEnd/>
            <a:tailEnd/>
          </a:ln>
        </p:spPr>
        <p:txBody>
          <a:bodyPr/>
          <a:lstStyle/>
          <a:p>
            <a:r>
              <a:rPr lang="en-US" sz="800">
                <a:latin typeface="Times New Roman" pitchFamily="18" charset="0"/>
                <a:cs typeface="Times New Roman" pitchFamily="18" charset="0"/>
              </a:rPr>
              <a:t>Freeze Storage </a:t>
            </a:r>
          </a:p>
        </p:txBody>
      </p:sp>
      <p:sp>
        <p:nvSpPr>
          <p:cNvPr id="51243" name="Text Box 23"/>
          <p:cNvSpPr txBox="1">
            <a:spLocks noChangeArrowheads="1"/>
          </p:cNvSpPr>
          <p:nvPr/>
        </p:nvSpPr>
        <p:spPr bwMode="auto">
          <a:xfrm>
            <a:off x="1354138" y="1981200"/>
            <a:ext cx="1828800" cy="228600"/>
          </a:xfrm>
          <a:prstGeom prst="rect">
            <a:avLst/>
          </a:prstGeom>
          <a:solidFill>
            <a:srgbClr val="FFFFFF"/>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Distribution/Shiping</a:t>
            </a:r>
            <a:endParaRPr lang="en-US" sz="800"/>
          </a:p>
          <a:p>
            <a:pPr eaLnBrk="0" hangingPunct="0"/>
            <a:endParaRPr lang="en-US"/>
          </a:p>
        </p:txBody>
      </p:sp>
      <p:grpSp>
        <p:nvGrpSpPr>
          <p:cNvPr id="2" name="Group 70"/>
          <p:cNvGrpSpPr>
            <a:grpSpLocks/>
          </p:cNvGrpSpPr>
          <p:nvPr/>
        </p:nvGrpSpPr>
        <p:grpSpPr bwMode="auto">
          <a:xfrm>
            <a:off x="6678613" y="914400"/>
            <a:ext cx="1657350" cy="2025650"/>
            <a:chOff x="6526213" y="1333500"/>
            <a:chExt cx="1657350" cy="2025650"/>
          </a:xfrm>
        </p:grpSpPr>
        <p:cxnSp>
          <p:nvCxnSpPr>
            <p:cNvPr id="51265" name="AutoShape 60"/>
            <p:cNvCxnSpPr>
              <a:cxnSpLocks noChangeShapeType="1"/>
            </p:cNvCxnSpPr>
            <p:nvPr/>
          </p:nvCxnSpPr>
          <p:spPr bwMode="auto">
            <a:xfrm>
              <a:off x="8153400" y="1333500"/>
              <a:ext cx="9525" cy="2025650"/>
            </a:xfrm>
            <a:prstGeom prst="straightConnector1">
              <a:avLst/>
            </a:prstGeom>
            <a:noFill/>
            <a:ln w="38100">
              <a:solidFill>
                <a:srgbClr val="0033CC"/>
              </a:solidFill>
              <a:round/>
              <a:headEnd/>
              <a:tailEnd/>
            </a:ln>
          </p:spPr>
        </p:cxnSp>
        <p:cxnSp>
          <p:nvCxnSpPr>
            <p:cNvPr id="51266" name="AutoShape 21"/>
            <p:cNvCxnSpPr>
              <a:cxnSpLocks noChangeShapeType="1"/>
            </p:cNvCxnSpPr>
            <p:nvPr/>
          </p:nvCxnSpPr>
          <p:spPr bwMode="auto">
            <a:xfrm flipH="1">
              <a:off x="6526213" y="3352800"/>
              <a:ext cx="1657350" cy="0"/>
            </a:xfrm>
            <a:prstGeom prst="straightConnector1">
              <a:avLst/>
            </a:prstGeom>
            <a:noFill/>
            <a:ln w="38100">
              <a:solidFill>
                <a:srgbClr val="0033CC"/>
              </a:solidFill>
              <a:round/>
              <a:headEnd/>
              <a:tailEnd type="triangle" w="med" len="med"/>
            </a:ln>
          </p:spPr>
        </p:cxnSp>
      </p:grpSp>
      <p:sp>
        <p:nvSpPr>
          <p:cNvPr id="51245" name="Text Box 20"/>
          <p:cNvSpPr txBox="1">
            <a:spLocks noChangeArrowheads="1"/>
          </p:cNvSpPr>
          <p:nvPr/>
        </p:nvSpPr>
        <p:spPr bwMode="auto">
          <a:xfrm>
            <a:off x="4859338" y="1524000"/>
            <a:ext cx="2227262" cy="219075"/>
          </a:xfrm>
          <a:prstGeom prst="rect">
            <a:avLst/>
          </a:prstGeom>
          <a:solidFill>
            <a:srgbClr val="92D050"/>
          </a:solidFill>
          <a:ln w="9525">
            <a:solidFill>
              <a:srgbClr val="000000"/>
            </a:solidFill>
            <a:miter lim="800000"/>
            <a:headEnd/>
            <a:tailEnd/>
          </a:ln>
        </p:spPr>
        <p:txBody>
          <a:bodyPr/>
          <a:lstStyle/>
          <a:p>
            <a:r>
              <a:rPr lang="en-US" sz="1400">
                <a:latin typeface="Times New Roman" pitchFamily="18" charset="0"/>
                <a:cs typeface="Times New Roman" pitchFamily="18" charset="0"/>
              </a:rPr>
              <a:t>Stunning</a:t>
            </a:r>
          </a:p>
        </p:txBody>
      </p:sp>
      <p:sp>
        <p:nvSpPr>
          <p:cNvPr id="51246" name="Text Box 19"/>
          <p:cNvSpPr txBox="1">
            <a:spLocks noChangeArrowheads="1"/>
          </p:cNvSpPr>
          <p:nvPr/>
        </p:nvSpPr>
        <p:spPr bwMode="auto">
          <a:xfrm>
            <a:off x="4430713" y="2114550"/>
            <a:ext cx="2609850" cy="228600"/>
          </a:xfrm>
          <a:prstGeom prst="rect">
            <a:avLst/>
          </a:prstGeom>
          <a:solidFill>
            <a:srgbClr val="92D050"/>
          </a:solidFill>
          <a:ln w="9525">
            <a:solidFill>
              <a:srgbClr val="000000"/>
            </a:solidFill>
            <a:miter lim="800000"/>
            <a:headEnd/>
            <a:tailEnd/>
          </a:ln>
        </p:spPr>
        <p:txBody>
          <a:bodyPr/>
          <a:lstStyle/>
          <a:p>
            <a:r>
              <a:rPr lang="en-US" sz="1000">
                <a:latin typeface="Times New Roman" pitchFamily="18" charset="0"/>
                <a:cs typeface="Times New Roman" pitchFamily="18" charset="0"/>
              </a:rPr>
              <a:t>(Some slaughterhouses)  post-stunning</a:t>
            </a:r>
          </a:p>
        </p:txBody>
      </p:sp>
      <p:sp>
        <p:nvSpPr>
          <p:cNvPr id="51247" name="Line 18"/>
          <p:cNvSpPr>
            <a:spLocks noChangeShapeType="1"/>
          </p:cNvSpPr>
          <p:nvPr/>
        </p:nvSpPr>
        <p:spPr bwMode="auto">
          <a:xfrm>
            <a:off x="6697663" y="3200400"/>
            <a:ext cx="160337" cy="22225"/>
          </a:xfrm>
          <a:prstGeom prst="line">
            <a:avLst/>
          </a:prstGeom>
          <a:noFill/>
          <a:ln w="28575">
            <a:solidFill>
              <a:srgbClr val="0033CC"/>
            </a:solidFill>
            <a:round/>
            <a:headEnd/>
            <a:tailEnd type="triangle" w="med" len="med"/>
          </a:ln>
        </p:spPr>
        <p:txBody>
          <a:bodyPr/>
          <a:lstStyle/>
          <a:p>
            <a:endParaRPr lang="en-IN"/>
          </a:p>
        </p:txBody>
      </p:sp>
      <p:sp>
        <p:nvSpPr>
          <p:cNvPr id="51248" name="Line 17"/>
          <p:cNvSpPr>
            <a:spLocks noChangeShapeType="1"/>
          </p:cNvSpPr>
          <p:nvPr/>
        </p:nvSpPr>
        <p:spPr bwMode="auto">
          <a:xfrm flipH="1" flipV="1">
            <a:off x="6678613" y="3505200"/>
            <a:ext cx="179387" cy="20638"/>
          </a:xfrm>
          <a:prstGeom prst="line">
            <a:avLst/>
          </a:prstGeom>
          <a:noFill/>
          <a:ln w="28575">
            <a:solidFill>
              <a:srgbClr val="0033CC"/>
            </a:solidFill>
            <a:round/>
            <a:headEnd/>
            <a:tailEnd type="triangle" w="med" len="med"/>
          </a:ln>
        </p:spPr>
        <p:txBody>
          <a:bodyPr/>
          <a:lstStyle/>
          <a:p>
            <a:endParaRPr lang="en-IN"/>
          </a:p>
        </p:txBody>
      </p:sp>
      <p:sp>
        <p:nvSpPr>
          <p:cNvPr id="51249" name="Text Box 15"/>
          <p:cNvSpPr txBox="1">
            <a:spLocks noChangeArrowheads="1"/>
          </p:cNvSpPr>
          <p:nvPr/>
        </p:nvSpPr>
        <p:spPr bwMode="auto">
          <a:xfrm>
            <a:off x="7162800" y="5029200"/>
            <a:ext cx="1665288" cy="269875"/>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House Inspection</a:t>
            </a:r>
            <a:endParaRPr lang="en-US" sz="600"/>
          </a:p>
        </p:txBody>
      </p:sp>
      <p:sp>
        <p:nvSpPr>
          <p:cNvPr id="51250" name="Text Box 14"/>
          <p:cNvSpPr txBox="1">
            <a:spLocks noChangeArrowheads="1"/>
          </p:cNvSpPr>
          <p:nvPr/>
        </p:nvSpPr>
        <p:spPr bwMode="auto">
          <a:xfrm>
            <a:off x="4876800" y="4191000"/>
            <a:ext cx="5334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Wash</a:t>
            </a:r>
            <a:endParaRPr lang="en-US" sz="800"/>
          </a:p>
          <a:p>
            <a:pPr eaLnBrk="0" hangingPunct="0"/>
            <a:endParaRPr lang="en-US"/>
          </a:p>
        </p:txBody>
      </p:sp>
      <p:cxnSp>
        <p:nvCxnSpPr>
          <p:cNvPr id="51251" name="AutoShape 13"/>
          <p:cNvCxnSpPr>
            <a:cxnSpLocks noChangeShapeType="1"/>
          </p:cNvCxnSpPr>
          <p:nvPr/>
        </p:nvCxnSpPr>
        <p:spPr bwMode="auto">
          <a:xfrm>
            <a:off x="1066800" y="3044825"/>
            <a:ext cx="287338" cy="3175"/>
          </a:xfrm>
          <a:prstGeom prst="straightConnector1">
            <a:avLst/>
          </a:prstGeom>
          <a:noFill/>
          <a:ln w="38100">
            <a:solidFill>
              <a:srgbClr val="0033CC"/>
            </a:solidFill>
            <a:round/>
            <a:headEnd/>
            <a:tailEnd type="triangle" w="med" len="med"/>
          </a:ln>
        </p:spPr>
      </p:cxnSp>
      <p:sp>
        <p:nvSpPr>
          <p:cNvPr id="57" name="Text Box 11"/>
          <p:cNvSpPr txBox="1">
            <a:spLocks noChangeArrowheads="1"/>
          </p:cNvSpPr>
          <p:nvPr/>
        </p:nvSpPr>
        <p:spPr bwMode="auto">
          <a:xfrm>
            <a:off x="3505200" y="958850"/>
            <a:ext cx="1325563" cy="260350"/>
          </a:xfrm>
          <a:prstGeom prst="rect">
            <a:avLst/>
          </a:prstGeom>
          <a:solidFill>
            <a:srgbClr val="FFC000"/>
          </a:solidFill>
          <a:ln w="9525">
            <a:noFill/>
            <a:miter lim="800000"/>
            <a:headEnd/>
            <a:tailEnd/>
          </a:ln>
        </p:spPr>
        <p:txBody>
          <a:bodyPr/>
          <a:lstStyle/>
          <a:p>
            <a:pPr algn="just" eaLnBrk="0" hangingPunct="0"/>
            <a:r>
              <a:rPr lang="en-US" sz="800">
                <a:solidFill>
                  <a:schemeClr val="tx2"/>
                </a:solidFill>
                <a:latin typeface="Times New Roman" pitchFamily="18" charset="0"/>
                <a:cs typeface="Times New Roman" pitchFamily="18" charset="0"/>
              </a:rPr>
              <a:t>Critical Control Point</a:t>
            </a:r>
            <a:r>
              <a:rPr lang="en-US" sz="800">
                <a:latin typeface="Times New Roman" pitchFamily="18" charset="0"/>
                <a:cs typeface="Times New Roman" pitchFamily="18" charset="0"/>
              </a:rPr>
              <a:t> #1</a:t>
            </a:r>
            <a:endParaRPr lang="ar-KW" sz="800"/>
          </a:p>
        </p:txBody>
      </p:sp>
      <p:grpSp>
        <p:nvGrpSpPr>
          <p:cNvPr id="3" name="Group 65"/>
          <p:cNvGrpSpPr>
            <a:grpSpLocks/>
          </p:cNvGrpSpPr>
          <p:nvPr/>
        </p:nvGrpSpPr>
        <p:grpSpPr bwMode="auto">
          <a:xfrm>
            <a:off x="3352800" y="1522413"/>
            <a:ext cx="5181600" cy="839787"/>
            <a:chOff x="3200400" y="1979613"/>
            <a:chExt cx="5181600" cy="839787"/>
          </a:xfrm>
        </p:grpSpPr>
        <p:sp>
          <p:nvSpPr>
            <p:cNvPr id="51263" name="Text Box 10"/>
            <p:cNvSpPr txBox="1">
              <a:spLocks noChangeArrowheads="1"/>
            </p:cNvSpPr>
            <p:nvPr/>
          </p:nvSpPr>
          <p:spPr bwMode="auto">
            <a:xfrm>
              <a:off x="3200400" y="1979613"/>
              <a:ext cx="1468438" cy="230187"/>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#2</a:t>
              </a:r>
              <a:endParaRPr lang="ar-KW" sz="900"/>
            </a:p>
          </p:txBody>
        </p:sp>
        <p:sp>
          <p:nvSpPr>
            <p:cNvPr id="51264" name="Text Box 9"/>
            <p:cNvSpPr txBox="1">
              <a:spLocks noChangeArrowheads="1"/>
            </p:cNvSpPr>
            <p:nvPr/>
          </p:nvSpPr>
          <p:spPr bwMode="auto">
            <a:xfrm>
              <a:off x="6934200" y="2552700"/>
              <a:ext cx="1447800" cy="266700"/>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#2</a:t>
              </a:r>
              <a:endParaRPr lang="ar-KW" sz="900"/>
            </a:p>
          </p:txBody>
        </p:sp>
      </p:grpSp>
      <p:sp>
        <p:nvSpPr>
          <p:cNvPr id="61" name="Text Box 8"/>
          <p:cNvSpPr txBox="1">
            <a:spLocks noChangeArrowheads="1"/>
          </p:cNvSpPr>
          <p:nvPr/>
        </p:nvSpPr>
        <p:spPr bwMode="auto">
          <a:xfrm>
            <a:off x="3429000" y="1857375"/>
            <a:ext cx="1411288" cy="200025"/>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#3</a:t>
            </a:r>
            <a:endParaRPr lang="ar-KW" sz="900"/>
          </a:p>
        </p:txBody>
      </p:sp>
      <p:sp>
        <p:nvSpPr>
          <p:cNvPr id="62" name="Text Box 7"/>
          <p:cNvSpPr txBox="1">
            <a:spLocks noChangeArrowheads="1"/>
          </p:cNvSpPr>
          <p:nvPr/>
        </p:nvSpPr>
        <p:spPr bwMode="auto">
          <a:xfrm>
            <a:off x="6705600" y="2422525"/>
            <a:ext cx="1600200" cy="244475"/>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#4</a:t>
            </a:r>
            <a:endParaRPr lang="ar-KW" sz="900"/>
          </a:p>
        </p:txBody>
      </p:sp>
      <p:sp>
        <p:nvSpPr>
          <p:cNvPr id="63" name="Text Box 6"/>
          <p:cNvSpPr txBox="1">
            <a:spLocks noChangeArrowheads="1"/>
          </p:cNvSpPr>
          <p:nvPr/>
        </p:nvSpPr>
        <p:spPr bwMode="auto">
          <a:xfrm>
            <a:off x="3200400" y="2895600"/>
            <a:ext cx="1447800" cy="304800"/>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#5</a:t>
            </a:r>
            <a:endParaRPr lang="ar-KW" sz="900"/>
          </a:p>
        </p:txBody>
      </p:sp>
      <p:sp>
        <p:nvSpPr>
          <p:cNvPr id="64" name="Text Box 5"/>
          <p:cNvSpPr txBox="1">
            <a:spLocks noChangeArrowheads="1"/>
          </p:cNvSpPr>
          <p:nvPr/>
        </p:nvSpPr>
        <p:spPr bwMode="auto">
          <a:xfrm>
            <a:off x="1600200" y="2286000"/>
            <a:ext cx="1295400" cy="228600"/>
          </a:xfrm>
          <a:prstGeom prst="rect">
            <a:avLst/>
          </a:prstGeom>
          <a:solidFill>
            <a:srgbClr val="FFC000"/>
          </a:solidFill>
          <a:ln w="9525">
            <a:noFill/>
            <a:miter lim="800000"/>
            <a:headEnd/>
            <a:tailEnd/>
          </a:ln>
        </p:spPr>
        <p:txBody>
          <a:bodyPr/>
          <a:lstStyle/>
          <a:p>
            <a:pPr algn="just" eaLnBrk="0" hangingPunct="0"/>
            <a:r>
              <a:rPr lang="en-US" sz="800">
                <a:solidFill>
                  <a:schemeClr val="tx2"/>
                </a:solidFill>
                <a:latin typeface="Times New Roman" pitchFamily="18" charset="0"/>
                <a:cs typeface="Times New Roman" pitchFamily="18" charset="0"/>
              </a:rPr>
              <a:t>Critical Control Point</a:t>
            </a:r>
            <a:r>
              <a:rPr lang="en-US" sz="800">
                <a:latin typeface="Times New Roman" pitchFamily="18" charset="0"/>
                <a:cs typeface="Times New Roman" pitchFamily="18" charset="0"/>
              </a:rPr>
              <a:t> #6</a:t>
            </a:r>
            <a:endParaRPr lang="ar-KW" sz="800"/>
          </a:p>
        </p:txBody>
      </p:sp>
      <p:cxnSp>
        <p:nvCxnSpPr>
          <p:cNvPr id="51258" name="Straight Arrow Connector 132"/>
          <p:cNvCxnSpPr>
            <a:cxnSpLocks noChangeShapeType="1"/>
          </p:cNvCxnSpPr>
          <p:nvPr/>
        </p:nvCxnSpPr>
        <p:spPr bwMode="auto">
          <a:xfrm>
            <a:off x="609600" y="1219200"/>
            <a:ext cx="0" cy="1676400"/>
          </a:xfrm>
          <a:prstGeom prst="straightConnector1">
            <a:avLst/>
          </a:prstGeom>
          <a:noFill/>
          <a:ln w="38100" algn="ctr">
            <a:solidFill>
              <a:srgbClr val="0033CC"/>
            </a:solidFill>
            <a:round/>
            <a:headEnd/>
            <a:tailEnd type="arrow" w="med" len="med"/>
          </a:ln>
        </p:spPr>
      </p:cxnSp>
      <p:sp>
        <p:nvSpPr>
          <p:cNvPr id="66" name="Text Box 6"/>
          <p:cNvSpPr txBox="1">
            <a:spLocks noChangeArrowheads="1"/>
          </p:cNvSpPr>
          <p:nvPr/>
        </p:nvSpPr>
        <p:spPr bwMode="auto">
          <a:xfrm>
            <a:off x="609600" y="5638800"/>
            <a:ext cx="1903413" cy="304800"/>
          </a:xfrm>
          <a:prstGeom prst="rect">
            <a:avLst/>
          </a:prstGeom>
          <a:solidFill>
            <a:srgbClr val="FFC000"/>
          </a:solidFill>
          <a:ln w="9525">
            <a:noFill/>
            <a:miter lim="800000"/>
            <a:headEnd/>
            <a:tailEnd/>
          </a:ln>
        </p:spPr>
        <p:txBody>
          <a:bodyPr/>
          <a:lstStyle/>
          <a:p>
            <a:pPr algn="just" eaLnBrk="0" hangingPunct="0"/>
            <a:r>
              <a:rPr lang="en-US" sz="1200">
                <a:solidFill>
                  <a:schemeClr val="tx2"/>
                </a:solidFill>
                <a:latin typeface="Times New Roman" pitchFamily="18" charset="0"/>
                <a:cs typeface="Times New Roman" pitchFamily="18" charset="0"/>
              </a:rPr>
              <a:t>Critical Control Point #7</a:t>
            </a:r>
            <a:endParaRPr lang="ar-KW" sz="1200">
              <a:solidFill>
                <a:schemeClr val="tx2"/>
              </a:solidFill>
            </a:endParaRPr>
          </a:p>
        </p:txBody>
      </p:sp>
      <p:sp>
        <p:nvSpPr>
          <p:cNvPr id="51260" name="Text Box 33"/>
          <p:cNvSpPr txBox="1">
            <a:spLocks noChangeArrowheads="1"/>
          </p:cNvSpPr>
          <p:nvPr/>
        </p:nvSpPr>
        <p:spPr bwMode="auto">
          <a:xfrm>
            <a:off x="2514600" y="5638800"/>
            <a:ext cx="5105400" cy="304800"/>
          </a:xfrm>
          <a:prstGeom prst="rect">
            <a:avLst/>
          </a:prstGeom>
          <a:solidFill>
            <a:srgbClr val="FFC000"/>
          </a:solidFill>
          <a:ln w="9525">
            <a:noFill/>
            <a:miter lim="800000"/>
            <a:headEnd/>
            <a:tailEnd/>
          </a:ln>
        </p:spPr>
        <p:txBody>
          <a:bodyPr/>
          <a:lstStyle/>
          <a:p>
            <a:pPr rtl="1" eaLnBrk="0" hangingPunct="0"/>
            <a:r>
              <a:rPr lang="en-US" sz="1600">
                <a:solidFill>
                  <a:schemeClr val="tx2"/>
                </a:solidFill>
                <a:latin typeface="Times New Roman" pitchFamily="18" charset="0"/>
                <a:cs typeface="Times New Roman" pitchFamily="18" charset="0"/>
              </a:rPr>
              <a:t>Halal Supervision by Halal Certification Body, HCB</a:t>
            </a:r>
            <a:endParaRPr lang="en-US" sz="1600">
              <a:solidFill>
                <a:schemeClr val="tx2"/>
              </a:solidFill>
            </a:endParaRPr>
          </a:p>
        </p:txBody>
      </p:sp>
      <p:cxnSp>
        <p:nvCxnSpPr>
          <p:cNvPr id="51261" name="Straight Arrow Connector 135"/>
          <p:cNvCxnSpPr>
            <a:cxnSpLocks noChangeShapeType="1"/>
          </p:cNvCxnSpPr>
          <p:nvPr/>
        </p:nvCxnSpPr>
        <p:spPr bwMode="auto">
          <a:xfrm>
            <a:off x="7772400" y="914400"/>
            <a:ext cx="0" cy="381000"/>
          </a:xfrm>
          <a:prstGeom prst="straightConnector1">
            <a:avLst/>
          </a:prstGeom>
          <a:noFill/>
          <a:ln w="38100" algn="ctr">
            <a:solidFill>
              <a:srgbClr val="0033CC"/>
            </a:solidFill>
            <a:round/>
            <a:headEnd/>
            <a:tailEnd type="arrow" w="med" len="med"/>
          </a:ln>
        </p:spPr>
      </p:cxnSp>
      <p:sp>
        <p:nvSpPr>
          <p:cNvPr id="51262" name="Text Box 67"/>
          <p:cNvSpPr txBox="1">
            <a:spLocks noChangeArrowheads="1"/>
          </p:cNvSpPr>
          <p:nvPr/>
        </p:nvSpPr>
        <p:spPr bwMode="auto">
          <a:xfrm>
            <a:off x="152400" y="6096000"/>
            <a:ext cx="8763000" cy="609600"/>
          </a:xfrm>
          <a:prstGeom prst="rect">
            <a:avLst/>
          </a:prstGeom>
          <a:noFill/>
          <a:ln w="9525">
            <a:noFill/>
            <a:miter lim="800000"/>
            <a:headEnd/>
            <a:tailEnd/>
          </a:ln>
        </p:spPr>
        <p:txBody>
          <a:bodyPr/>
          <a:lstStyle/>
          <a:p>
            <a:pPr algn="just" rtl="1">
              <a:lnSpc>
                <a:spcPct val="150000"/>
              </a:lnSpc>
            </a:pPr>
            <a:r>
              <a:rPr lang="ar-KW" sz="1400">
                <a:solidFill>
                  <a:schemeClr val="tx2"/>
                </a:solidFill>
                <a:latin typeface="Times New Roman" pitchFamily="18" charset="0"/>
                <a:cs typeface="Simplified Arabic" pitchFamily="18" charset="-78"/>
              </a:rPr>
              <a:t>شكل 1: مخطط تدفق عمليات ذبح الدجاج في مسلخ نموذجي في دول الغرب يبين فيه خطوات الذبح والنقاط أو المراحل الدينية الحرجة التي يجب التحكم بها للحصول على ذبائح دجاج حلال. </a:t>
            </a:r>
            <a:endParaRPr lang="en-US" sz="1400">
              <a:solidFill>
                <a:schemeClr val="tx2"/>
              </a:solidFill>
              <a:latin typeface="Times New Roman" pitchFamily="18" charset="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animBg="1"/>
      <p:bldP spid="62" grpId="0" animBg="1"/>
      <p:bldP spid="63" grpId="0" animBg="1"/>
      <p:bldP spid="64" grpId="0" animBg="1"/>
      <p:bldP spid="6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6688" y="304800"/>
            <a:ext cx="8843962" cy="609600"/>
            <a:chOff x="166688" y="76200"/>
            <a:chExt cx="8843549" cy="609600"/>
          </a:xfrm>
        </p:grpSpPr>
        <p:sp>
          <p:nvSpPr>
            <p:cNvPr id="52246" name="Text Box 29"/>
            <p:cNvSpPr txBox="1">
              <a:spLocks noChangeArrowheads="1"/>
            </p:cNvSpPr>
            <p:nvPr/>
          </p:nvSpPr>
          <p:spPr bwMode="auto">
            <a:xfrm>
              <a:off x="4953016" y="152400"/>
              <a:ext cx="4057221" cy="533400"/>
            </a:xfrm>
            <a:prstGeom prst="rect">
              <a:avLst/>
            </a:prstGeom>
            <a:solidFill>
              <a:srgbClr val="FF9900"/>
            </a:solidFill>
            <a:ln w="9525">
              <a:noFill/>
              <a:miter lim="800000"/>
              <a:headEnd/>
              <a:tailEnd/>
            </a:ln>
          </p:spPr>
          <p:txBody>
            <a:bodyPr/>
            <a:lstStyle/>
            <a:p>
              <a:pPr algn="just" rtl="1" eaLnBrk="0" hangingPunct="0"/>
              <a:r>
                <a:rPr lang="ar-KW">
                  <a:solidFill>
                    <a:schemeClr val="tx2"/>
                  </a:solidFill>
                  <a:latin typeface="Times New Roman" pitchFamily="18" charset="0"/>
                  <a:cs typeface="Times New Roman" pitchFamily="18" charset="0"/>
                </a:rPr>
                <a:t>نقطة التحكم الحرجة # 1: تحقق من خلال الملاحظة</a:t>
              </a:r>
              <a:endParaRPr lang="en-US" b="0">
                <a:solidFill>
                  <a:schemeClr val="tx2"/>
                </a:solidFill>
                <a:latin typeface="Times New Roman" pitchFamily="18" charset="0"/>
                <a:cs typeface="Times New Roman" pitchFamily="18" charset="0"/>
              </a:endParaRPr>
            </a:p>
          </p:txBody>
        </p:sp>
        <p:sp>
          <p:nvSpPr>
            <p:cNvPr id="52247" name="Text Box 31"/>
            <p:cNvSpPr txBox="1">
              <a:spLocks noChangeArrowheads="1"/>
            </p:cNvSpPr>
            <p:nvPr/>
          </p:nvSpPr>
          <p:spPr bwMode="auto">
            <a:xfrm>
              <a:off x="166688" y="76200"/>
              <a:ext cx="4786328" cy="609600"/>
            </a:xfrm>
            <a:prstGeom prst="rect">
              <a:avLst/>
            </a:prstGeom>
            <a:noFill/>
            <a:ln w="9525">
              <a:noFill/>
              <a:miter lim="800000"/>
              <a:headEnd/>
              <a:tailEnd/>
            </a:ln>
          </p:spPr>
          <p:txBody>
            <a:bodyPr/>
            <a:lstStyle/>
            <a:p>
              <a:pPr algn="just" rtl="1">
                <a:lnSpc>
                  <a:spcPct val="150000"/>
                </a:lnSpc>
              </a:pPr>
              <a:r>
                <a:rPr lang="ar-KW">
                  <a:solidFill>
                    <a:srgbClr val="FF0000"/>
                  </a:solidFill>
                  <a:latin typeface="Times New Roman" pitchFamily="18" charset="0"/>
                  <a:cs typeface="Times New Roman" pitchFamily="18" charset="0"/>
                </a:rPr>
                <a:t>تفريغ الدواجن: يجب أن تتمتع الدواجن بحياة مستمرة/مستقرة</a:t>
              </a:r>
              <a:endParaRPr lang="en-US" b="0">
                <a:solidFill>
                  <a:srgbClr val="FF0000"/>
                </a:solidFill>
                <a:latin typeface="Times New Roman" pitchFamily="18" charset="0"/>
                <a:cs typeface="Times New Roman" pitchFamily="18" charset="0"/>
              </a:endParaRPr>
            </a:p>
          </p:txBody>
        </p:sp>
      </p:grpSp>
      <p:grpSp>
        <p:nvGrpSpPr>
          <p:cNvPr id="3" name="Group 18"/>
          <p:cNvGrpSpPr>
            <a:grpSpLocks/>
          </p:cNvGrpSpPr>
          <p:nvPr/>
        </p:nvGrpSpPr>
        <p:grpSpPr bwMode="auto">
          <a:xfrm>
            <a:off x="685800" y="990600"/>
            <a:ext cx="8305800" cy="609600"/>
            <a:chOff x="685800" y="762000"/>
            <a:chExt cx="8305800" cy="609600"/>
          </a:xfrm>
        </p:grpSpPr>
        <p:sp>
          <p:nvSpPr>
            <p:cNvPr id="52244" name="Text Box 24"/>
            <p:cNvSpPr txBox="1">
              <a:spLocks noChangeArrowheads="1"/>
            </p:cNvSpPr>
            <p:nvPr/>
          </p:nvSpPr>
          <p:spPr bwMode="auto">
            <a:xfrm>
              <a:off x="4953000" y="762000"/>
              <a:ext cx="4038600" cy="609600"/>
            </a:xfrm>
            <a:prstGeom prst="rect">
              <a:avLst/>
            </a:prstGeom>
            <a:solidFill>
              <a:srgbClr val="FF9900"/>
            </a:solidFill>
            <a:ln w="9525">
              <a:noFill/>
              <a:miter lim="800000"/>
              <a:headEnd/>
              <a:tailEnd/>
            </a:ln>
          </p:spPr>
          <p:txBody>
            <a:bodyPr/>
            <a:lstStyle/>
            <a:p>
              <a:pPr algn="just" rtl="1" eaLnBrk="0" hangingPunct="0"/>
              <a:r>
                <a:rPr lang="ar-KW">
                  <a:solidFill>
                    <a:schemeClr val="tx2"/>
                  </a:solidFill>
                  <a:latin typeface="Times New Roman" pitchFamily="18" charset="0"/>
                  <a:cs typeface="Times New Roman" pitchFamily="18" charset="0"/>
                </a:rPr>
                <a:t>نقطة التحكم الحرجة # 2: الصعق</a:t>
              </a:r>
              <a:endParaRPr lang="ar-KW" b="0">
                <a:solidFill>
                  <a:schemeClr val="tx2"/>
                </a:solidFill>
                <a:latin typeface="Times New Roman" pitchFamily="18" charset="0"/>
                <a:cs typeface="Times New Roman" pitchFamily="18" charset="0"/>
              </a:endParaRPr>
            </a:p>
          </p:txBody>
        </p:sp>
        <p:sp>
          <p:nvSpPr>
            <p:cNvPr id="52245" name="Text Box 31"/>
            <p:cNvSpPr txBox="1">
              <a:spLocks noChangeArrowheads="1"/>
            </p:cNvSpPr>
            <p:nvPr/>
          </p:nvSpPr>
          <p:spPr bwMode="auto">
            <a:xfrm>
              <a:off x="685800" y="762000"/>
              <a:ext cx="4114800" cy="609600"/>
            </a:xfrm>
            <a:prstGeom prst="rect">
              <a:avLst/>
            </a:prstGeom>
            <a:noFill/>
            <a:ln w="9525">
              <a:noFill/>
              <a:miter lim="800000"/>
              <a:headEnd/>
              <a:tailEnd/>
            </a:ln>
          </p:spPr>
          <p:txBody>
            <a:bodyPr/>
            <a:lstStyle/>
            <a:p>
              <a:pPr algn="just" rtl="1">
                <a:lnSpc>
                  <a:spcPct val="150000"/>
                </a:lnSpc>
              </a:pPr>
              <a:r>
                <a:rPr lang="ar-KW">
                  <a:solidFill>
                    <a:srgbClr val="00B050"/>
                  </a:solidFill>
                </a:rPr>
                <a:t>وسائل التدويخ قبل أو بعد الذبح: يجب تجنبها</a:t>
              </a:r>
              <a:endParaRPr lang="en-US" b="0">
                <a:solidFill>
                  <a:srgbClr val="00B050"/>
                </a:solidFill>
                <a:latin typeface="Times New Roman" pitchFamily="18" charset="0"/>
                <a:cs typeface="Times New Roman" pitchFamily="18" charset="0"/>
              </a:endParaRPr>
            </a:p>
          </p:txBody>
        </p:sp>
      </p:grpSp>
      <p:grpSp>
        <p:nvGrpSpPr>
          <p:cNvPr id="4" name="Group 19"/>
          <p:cNvGrpSpPr>
            <a:grpSpLocks/>
          </p:cNvGrpSpPr>
          <p:nvPr/>
        </p:nvGrpSpPr>
        <p:grpSpPr bwMode="auto">
          <a:xfrm>
            <a:off x="152400" y="1676400"/>
            <a:ext cx="8799513" cy="609600"/>
            <a:chOff x="152400" y="1447800"/>
            <a:chExt cx="8800229" cy="609600"/>
          </a:xfrm>
        </p:grpSpPr>
        <p:sp>
          <p:nvSpPr>
            <p:cNvPr id="52242" name="Text Box 6"/>
            <p:cNvSpPr txBox="1">
              <a:spLocks noChangeArrowheads="1"/>
            </p:cNvSpPr>
            <p:nvPr/>
          </p:nvSpPr>
          <p:spPr bwMode="auto">
            <a:xfrm>
              <a:off x="4953016" y="1447800"/>
              <a:ext cx="3999613" cy="609600"/>
            </a:xfrm>
            <a:prstGeom prst="rect">
              <a:avLst/>
            </a:prstGeom>
            <a:solidFill>
              <a:srgbClr val="FF9900"/>
            </a:solidFill>
            <a:ln w="9525">
              <a:noFill/>
              <a:miter lim="800000"/>
              <a:headEnd/>
              <a:tailEnd/>
            </a:ln>
          </p:spPr>
          <p:txBody>
            <a:bodyPr/>
            <a:lstStyle/>
            <a:p>
              <a:pPr algn="just" rtl="1" eaLnBrk="0" hangingPunct="0"/>
              <a:r>
                <a:rPr lang="ar-KW">
                  <a:solidFill>
                    <a:schemeClr val="tx2"/>
                  </a:solidFill>
                  <a:latin typeface="Times New Roman" pitchFamily="18" charset="0"/>
                  <a:cs typeface="Times New Roman" pitchFamily="18" charset="0"/>
                </a:rPr>
                <a:t>نقطة التحكم الحرجة # </a:t>
              </a:r>
              <a:r>
                <a:rPr lang="en-US">
                  <a:solidFill>
                    <a:schemeClr val="tx2"/>
                  </a:solidFill>
                  <a:latin typeface="Times New Roman" pitchFamily="18" charset="0"/>
                  <a:cs typeface="Times New Roman" pitchFamily="18" charset="0"/>
                </a:rPr>
                <a:t>3</a:t>
              </a:r>
              <a:r>
                <a:rPr lang="ar-KW">
                  <a:solidFill>
                    <a:schemeClr val="tx2"/>
                  </a:solidFill>
                  <a:latin typeface="Times New Roman" pitchFamily="18" charset="0"/>
                  <a:cs typeface="Times New Roman" pitchFamily="18" charset="0"/>
                </a:rPr>
                <a:t>: تحقق من خلال الملاحظة</a:t>
              </a:r>
              <a:endParaRPr lang="en-US" b="0">
                <a:solidFill>
                  <a:schemeClr val="tx2"/>
                </a:solidFill>
                <a:latin typeface="Times New Roman" pitchFamily="18" charset="0"/>
                <a:cs typeface="Times New Roman" pitchFamily="18" charset="0"/>
              </a:endParaRPr>
            </a:p>
          </p:txBody>
        </p:sp>
        <p:sp>
          <p:nvSpPr>
            <p:cNvPr id="52243" name="Text Box 31"/>
            <p:cNvSpPr txBox="1">
              <a:spLocks noChangeArrowheads="1"/>
            </p:cNvSpPr>
            <p:nvPr/>
          </p:nvSpPr>
          <p:spPr bwMode="auto">
            <a:xfrm>
              <a:off x="152400" y="1447800"/>
              <a:ext cx="4495815" cy="609600"/>
            </a:xfrm>
            <a:prstGeom prst="rect">
              <a:avLst/>
            </a:prstGeom>
            <a:noFill/>
            <a:ln w="9525">
              <a:noFill/>
              <a:miter lim="800000"/>
              <a:headEnd/>
              <a:tailEnd/>
            </a:ln>
          </p:spPr>
          <p:txBody>
            <a:bodyPr/>
            <a:lstStyle/>
            <a:p>
              <a:pPr algn="just" rtl="1">
                <a:lnSpc>
                  <a:spcPct val="150000"/>
                </a:lnSpc>
              </a:pPr>
              <a:r>
                <a:rPr lang="ar-KW">
                  <a:solidFill>
                    <a:srgbClr val="002060"/>
                  </a:solidFill>
                  <a:latin typeface="Times New Roman" pitchFamily="18" charset="0"/>
                  <a:cs typeface="Times New Roman" pitchFamily="18" charset="0"/>
                </a:rPr>
                <a:t>الذبح : يجب أن يكون يدوي</a:t>
              </a:r>
              <a:endParaRPr lang="en-US" b="0">
                <a:solidFill>
                  <a:srgbClr val="002060"/>
                </a:solidFill>
                <a:latin typeface="Times New Roman" pitchFamily="18" charset="0"/>
                <a:cs typeface="Times New Roman" pitchFamily="18" charset="0"/>
              </a:endParaRPr>
            </a:p>
          </p:txBody>
        </p:sp>
      </p:grpSp>
      <p:grpSp>
        <p:nvGrpSpPr>
          <p:cNvPr id="5" name="Group 20"/>
          <p:cNvGrpSpPr>
            <a:grpSpLocks/>
          </p:cNvGrpSpPr>
          <p:nvPr/>
        </p:nvGrpSpPr>
        <p:grpSpPr bwMode="auto">
          <a:xfrm>
            <a:off x="152400" y="2286000"/>
            <a:ext cx="8763000" cy="1295400"/>
            <a:chOff x="152401" y="2133600"/>
            <a:chExt cx="8762999" cy="1295400"/>
          </a:xfrm>
        </p:grpSpPr>
        <p:sp>
          <p:nvSpPr>
            <p:cNvPr id="52240" name="Text Box 13"/>
            <p:cNvSpPr txBox="1">
              <a:spLocks noChangeArrowheads="1"/>
            </p:cNvSpPr>
            <p:nvPr/>
          </p:nvSpPr>
          <p:spPr bwMode="auto">
            <a:xfrm>
              <a:off x="4953000" y="2286000"/>
              <a:ext cx="3962400" cy="1143000"/>
            </a:xfrm>
            <a:prstGeom prst="rect">
              <a:avLst/>
            </a:prstGeom>
            <a:solidFill>
              <a:srgbClr val="FF9900"/>
            </a:solidFill>
            <a:ln w="9525">
              <a:noFill/>
              <a:miter lim="800000"/>
              <a:headEnd/>
              <a:tailEnd/>
            </a:ln>
          </p:spPr>
          <p:txBody>
            <a:bodyPr/>
            <a:lstStyle/>
            <a:p>
              <a:pPr algn="just" rtl="1" eaLnBrk="0" hangingPunct="0"/>
              <a:r>
                <a:rPr lang="ar-KW">
                  <a:solidFill>
                    <a:schemeClr val="tx2"/>
                  </a:solidFill>
                  <a:latin typeface="Times New Roman" pitchFamily="18" charset="0"/>
                  <a:cs typeface="Times New Roman" pitchFamily="18" charset="0"/>
                </a:rPr>
                <a:t>نقطة التحكم الحرجة # 4: تحقق من خلال الملاحظة</a:t>
              </a:r>
              <a:endParaRPr lang="ar-KW">
                <a:solidFill>
                  <a:schemeClr val="tx2"/>
                </a:solidFill>
              </a:endParaRPr>
            </a:p>
          </p:txBody>
        </p:sp>
        <p:sp>
          <p:nvSpPr>
            <p:cNvPr id="52241" name="Text Box 31"/>
            <p:cNvSpPr txBox="1">
              <a:spLocks noChangeArrowheads="1"/>
            </p:cNvSpPr>
            <p:nvPr/>
          </p:nvSpPr>
          <p:spPr bwMode="auto">
            <a:xfrm>
              <a:off x="152401" y="2133600"/>
              <a:ext cx="4800598" cy="1295400"/>
            </a:xfrm>
            <a:prstGeom prst="rect">
              <a:avLst/>
            </a:prstGeom>
            <a:noFill/>
            <a:ln w="9525">
              <a:noFill/>
              <a:miter lim="800000"/>
              <a:headEnd/>
              <a:tailEnd/>
            </a:ln>
          </p:spPr>
          <p:txBody>
            <a:bodyPr/>
            <a:lstStyle/>
            <a:p>
              <a:pPr algn="just" rtl="1" eaLnBrk="0" hangingPunct="0">
                <a:lnSpc>
                  <a:spcPct val="150000"/>
                </a:lnSpc>
              </a:pPr>
              <a:r>
                <a:rPr lang="ar-KW">
                  <a:solidFill>
                    <a:srgbClr val="0070C0"/>
                  </a:solidFill>
                  <a:latin typeface="Times New Roman" pitchFamily="18" charset="0"/>
                  <a:cs typeface="Times New Roman" pitchFamily="18" charset="0"/>
                </a:rPr>
                <a:t>حوض السمط - غمس الذبيحة في حمام ساخن: يجب أن تكون المياه نظيفة من أي طيور مذبوحة في السابق غير حلال، ويجب أن تكون الطيور المذبوحة هادئة تماما قبل دخولها الحوض.</a:t>
              </a:r>
            </a:p>
          </p:txBody>
        </p:sp>
      </p:grpSp>
      <p:grpSp>
        <p:nvGrpSpPr>
          <p:cNvPr id="6" name="Group 21"/>
          <p:cNvGrpSpPr>
            <a:grpSpLocks/>
          </p:cNvGrpSpPr>
          <p:nvPr/>
        </p:nvGrpSpPr>
        <p:grpSpPr bwMode="auto">
          <a:xfrm>
            <a:off x="152400" y="3810000"/>
            <a:ext cx="8763000" cy="838200"/>
            <a:chOff x="152400" y="3962400"/>
            <a:chExt cx="8763000" cy="838200"/>
          </a:xfrm>
        </p:grpSpPr>
        <p:sp>
          <p:nvSpPr>
            <p:cNvPr id="52238" name="Text Box 13"/>
            <p:cNvSpPr txBox="1">
              <a:spLocks noChangeArrowheads="1"/>
            </p:cNvSpPr>
            <p:nvPr/>
          </p:nvSpPr>
          <p:spPr bwMode="auto">
            <a:xfrm>
              <a:off x="4953000" y="3962400"/>
              <a:ext cx="3962400" cy="838200"/>
            </a:xfrm>
            <a:prstGeom prst="rect">
              <a:avLst/>
            </a:prstGeom>
            <a:solidFill>
              <a:srgbClr val="FF9900"/>
            </a:solidFill>
            <a:ln w="9525">
              <a:noFill/>
              <a:miter lim="800000"/>
              <a:headEnd/>
              <a:tailEnd/>
            </a:ln>
          </p:spPr>
          <p:txBody>
            <a:bodyPr/>
            <a:lstStyle/>
            <a:p>
              <a:pPr algn="just" rtl="1" eaLnBrk="0" hangingPunct="0"/>
              <a:r>
                <a:rPr lang="ar-KW">
                  <a:solidFill>
                    <a:schemeClr val="tx2"/>
                  </a:solidFill>
                  <a:latin typeface="Times New Roman" pitchFamily="18" charset="0"/>
                  <a:cs typeface="Times New Roman" pitchFamily="18" charset="0"/>
                </a:rPr>
                <a:t>نقطة التحكم الحرجة # 5: تحقق من خلال الملاحظة</a:t>
              </a:r>
              <a:endParaRPr lang="en-US" b="0">
                <a:solidFill>
                  <a:schemeClr val="tx2"/>
                </a:solidFill>
                <a:latin typeface="Times New Roman" pitchFamily="18" charset="0"/>
                <a:cs typeface="Times New Roman" pitchFamily="18" charset="0"/>
              </a:endParaRPr>
            </a:p>
          </p:txBody>
        </p:sp>
        <p:sp>
          <p:nvSpPr>
            <p:cNvPr id="52239" name="Text Box 31"/>
            <p:cNvSpPr txBox="1">
              <a:spLocks noChangeArrowheads="1"/>
            </p:cNvSpPr>
            <p:nvPr/>
          </p:nvSpPr>
          <p:spPr bwMode="auto">
            <a:xfrm>
              <a:off x="152400" y="3962400"/>
              <a:ext cx="4648200" cy="838200"/>
            </a:xfrm>
            <a:prstGeom prst="rect">
              <a:avLst/>
            </a:prstGeom>
            <a:noFill/>
            <a:ln w="9525">
              <a:noFill/>
              <a:miter lim="800000"/>
              <a:headEnd/>
              <a:tailEnd/>
            </a:ln>
          </p:spPr>
          <p:txBody>
            <a:bodyPr/>
            <a:lstStyle/>
            <a:p>
              <a:pPr algn="just" rtl="1" eaLnBrk="0" hangingPunct="0">
                <a:lnSpc>
                  <a:spcPct val="150000"/>
                </a:lnSpc>
              </a:pPr>
              <a:r>
                <a:rPr lang="ar-KW">
                  <a:solidFill>
                    <a:srgbClr val="FF0000"/>
                  </a:solidFill>
                </a:rPr>
                <a:t>التعبئة والتغليف، والوزن، ووضع العلامات: تحقق من وجود ختم الحلال.</a:t>
              </a:r>
              <a:endParaRPr lang="en-US">
                <a:solidFill>
                  <a:srgbClr val="FF0000"/>
                </a:solidFill>
              </a:endParaRPr>
            </a:p>
          </p:txBody>
        </p:sp>
      </p:grpSp>
      <p:grpSp>
        <p:nvGrpSpPr>
          <p:cNvPr id="7" name="Group 22"/>
          <p:cNvGrpSpPr>
            <a:grpSpLocks/>
          </p:cNvGrpSpPr>
          <p:nvPr/>
        </p:nvGrpSpPr>
        <p:grpSpPr bwMode="auto">
          <a:xfrm>
            <a:off x="152400" y="4876800"/>
            <a:ext cx="8763000" cy="838200"/>
            <a:chOff x="152400" y="4953000"/>
            <a:chExt cx="8763000" cy="838200"/>
          </a:xfrm>
        </p:grpSpPr>
        <p:sp>
          <p:nvSpPr>
            <p:cNvPr id="52236" name="Text Box 13"/>
            <p:cNvSpPr txBox="1">
              <a:spLocks noChangeArrowheads="1"/>
            </p:cNvSpPr>
            <p:nvPr/>
          </p:nvSpPr>
          <p:spPr bwMode="auto">
            <a:xfrm>
              <a:off x="4953000" y="4953000"/>
              <a:ext cx="3962400" cy="838200"/>
            </a:xfrm>
            <a:prstGeom prst="rect">
              <a:avLst/>
            </a:prstGeom>
            <a:solidFill>
              <a:srgbClr val="FF9900"/>
            </a:solidFill>
            <a:ln w="9525">
              <a:noFill/>
              <a:miter lim="800000"/>
              <a:headEnd/>
              <a:tailEnd/>
            </a:ln>
          </p:spPr>
          <p:txBody>
            <a:bodyPr/>
            <a:lstStyle/>
            <a:p>
              <a:pPr algn="just" eaLnBrk="0" hangingPunct="0"/>
              <a:r>
                <a:rPr lang="ar-KW">
                  <a:solidFill>
                    <a:schemeClr val="tx2"/>
                  </a:solidFill>
                  <a:latin typeface="Times New Roman" pitchFamily="18" charset="0"/>
                  <a:cs typeface="Times New Roman" pitchFamily="18" charset="0"/>
                </a:rPr>
                <a:t>نقطة التحكم الحرجة # 6: تحقق من خلال الملاحظة</a:t>
              </a:r>
              <a:endParaRPr lang="en-US" b="0">
                <a:solidFill>
                  <a:schemeClr val="tx2"/>
                </a:solidFill>
                <a:latin typeface="Times New Roman" pitchFamily="18" charset="0"/>
                <a:cs typeface="Times New Roman" pitchFamily="18" charset="0"/>
              </a:endParaRPr>
            </a:p>
          </p:txBody>
        </p:sp>
        <p:sp>
          <p:nvSpPr>
            <p:cNvPr id="52237" name="Text Box 31"/>
            <p:cNvSpPr txBox="1">
              <a:spLocks noChangeArrowheads="1"/>
            </p:cNvSpPr>
            <p:nvPr/>
          </p:nvSpPr>
          <p:spPr bwMode="auto">
            <a:xfrm>
              <a:off x="152400" y="4953000"/>
              <a:ext cx="4572000" cy="838200"/>
            </a:xfrm>
            <a:prstGeom prst="rect">
              <a:avLst/>
            </a:prstGeom>
            <a:noFill/>
            <a:ln w="9525">
              <a:noFill/>
              <a:miter lim="800000"/>
              <a:headEnd/>
              <a:tailEnd/>
            </a:ln>
          </p:spPr>
          <p:txBody>
            <a:bodyPr/>
            <a:lstStyle/>
            <a:p>
              <a:pPr algn="just" rtl="1" eaLnBrk="0" hangingPunct="0">
                <a:lnSpc>
                  <a:spcPct val="150000"/>
                </a:lnSpc>
              </a:pPr>
              <a:r>
                <a:rPr lang="ar-KW">
                  <a:solidFill>
                    <a:srgbClr val="7030A0"/>
                  </a:solidFill>
                  <a:latin typeface="Times New Roman" pitchFamily="18" charset="0"/>
                  <a:cs typeface="Times New Roman" pitchFamily="18" charset="0"/>
                </a:rPr>
                <a:t>التخزين: تخزين الذبيحة الحلال في منطقة تخزين مخصصة للذبائح الحلال.</a:t>
              </a:r>
              <a:r>
                <a:rPr lang="en-US">
                  <a:solidFill>
                    <a:srgbClr val="7030A0"/>
                  </a:solidFill>
                  <a:latin typeface="Times New Roman" pitchFamily="18" charset="0"/>
                  <a:cs typeface="Times New Roman" pitchFamily="18" charset="0"/>
                </a:rPr>
                <a:t> </a:t>
              </a:r>
              <a:endParaRPr lang="en-US">
                <a:solidFill>
                  <a:srgbClr val="7030A0"/>
                </a:solidFill>
              </a:endParaRPr>
            </a:p>
          </p:txBody>
        </p:sp>
      </p:grpSp>
      <p:grpSp>
        <p:nvGrpSpPr>
          <p:cNvPr id="8" name="Group 23"/>
          <p:cNvGrpSpPr>
            <a:grpSpLocks/>
          </p:cNvGrpSpPr>
          <p:nvPr/>
        </p:nvGrpSpPr>
        <p:grpSpPr bwMode="auto">
          <a:xfrm>
            <a:off x="152400" y="5943600"/>
            <a:ext cx="8686800" cy="838200"/>
            <a:chOff x="152400" y="5943600"/>
            <a:chExt cx="8686800" cy="838200"/>
          </a:xfrm>
        </p:grpSpPr>
        <p:sp>
          <p:nvSpPr>
            <p:cNvPr id="52234" name="Text Box 13"/>
            <p:cNvSpPr txBox="1">
              <a:spLocks noChangeArrowheads="1"/>
            </p:cNvSpPr>
            <p:nvPr/>
          </p:nvSpPr>
          <p:spPr bwMode="auto">
            <a:xfrm>
              <a:off x="4953000" y="5943600"/>
              <a:ext cx="3886200" cy="838200"/>
            </a:xfrm>
            <a:prstGeom prst="rect">
              <a:avLst/>
            </a:prstGeom>
            <a:solidFill>
              <a:srgbClr val="FF9900"/>
            </a:solidFill>
            <a:ln w="9525">
              <a:noFill/>
              <a:miter lim="800000"/>
              <a:headEnd/>
              <a:tailEnd/>
            </a:ln>
          </p:spPr>
          <p:txBody>
            <a:bodyPr/>
            <a:lstStyle/>
            <a:p>
              <a:pPr algn="just" rtl="1" eaLnBrk="0" hangingPunct="0"/>
              <a:r>
                <a:rPr lang="ar-KW">
                  <a:solidFill>
                    <a:schemeClr val="tx2"/>
                  </a:solidFill>
                  <a:latin typeface="Times New Roman" pitchFamily="18" charset="0"/>
                  <a:cs typeface="Times New Roman" pitchFamily="18" charset="0"/>
                </a:rPr>
                <a:t>نقطة التحكم الحرجة # 7: تحقق من خلال الملاحظة</a:t>
              </a:r>
              <a:endParaRPr lang="en-US" b="0">
                <a:solidFill>
                  <a:schemeClr val="tx2"/>
                </a:solidFill>
                <a:latin typeface="Times New Roman" pitchFamily="18" charset="0"/>
                <a:cs typeface="Times New Roman" pitchFamily="18" charset="0"/>
              </a:endParaRPr>
            </a:p>
          </p:txBody>
        </p:sp>
        <p:sp>
          <p:nvSpPr>
            <p:cNvPr id="52235" name="Text Box 31"/>
            <p:cNvSpPr txBox="1">
              <a:spLocks noChangeArrowheads="1"/>
            </p:cNvSpPr>
            <p:nvPr/>
          </p:nvSpPr>
          <p:spPr bwMode="auto">
            <a:xfrm>
              <a:off x="152400" y="5943600"/>
              <a:ext cx="4648200" cy="838200"/>
            </a:xfrm>
            <a:prstGeom prst="rect">
              <a:avLst/>
            </a:prstGeom>
            <a:noFill/>
            <a:ln w="9525">
              <a:noFill/>
              <a:miter lim="800000"/>
              <a:headEnd/>
              <a:tailEnd/>
            </a:ln>
          </p:spPr>
          <p:txBody>
            <a:bodyPr/>
            <a:lstStyle/>
            <a:p>
              <a:pPr algn="just" rtl="1" eaLnBrk="0" hangingPunct="0"/>
              <a:r>
                <a:rPr lang="ar-KW">
                  <a:solidFill>
                    <a:srgbClr val="0033CC"/>
                  </a:solidFill>
                  <a:latin typeface="Times New Roman" pitchFamily="18" charset="0"/>
                  <a:cs typeface="Times New Roman" pitchFamily="18" charset="0"/>
                </a:rPr>
                <a:t>مراقبة الحلال: عن طريق هيئات تصديق حلال إسلامية جديرة بالثقة، والمعروفة من قبل شهادات صادرة عن منظمات إسلامية رسمية.</a:t>
              </a:r>
              <a:endParaRPr lang="ar-KW" b="0">
                <a:solidFill>
                  <a:srgbClr val="0033CC"/>
                </a:solidFill>
                <a:latin typeface="Times New Roman" pitchFamily="18" charset="0"/>
                <a:cs typeface="Times New Roman" pitchFamily="18" charset="0"/>
              </a:endParaRPr>
            </a:p>
          </p:txBody>
        </p:sp>
      </p:grpSp>
      <p:sp>
        <p:nvSpPr>
          <p:cNvPr id="52233" name="Rectangle 22"/>
          <p:cNvSpPr>
            <a:spLocks noChangeArrowheads="1"/>
          </p:cNvSpPr>
          <p:nvPr/>
        </p:nvSpPr>
        <p:spPr bwMode="auto">
          <a:xfrm>
            <a:off x="0" y="11113"/>
            <a:ext cx="9144000" cy="369887"/>
          </a:xfrm>
          <a:prstGeom prst="rect">
            <a:avLst/>
          </a:prstGeom>
          <a:solidFill>
            <a:schemeClr val="accent2"/>
          </a:solidFill>
          <a:ln w="9525">
            <a:noFill/>
            <a:miter lim="800000"/>
            <a:headEnd/>
            <a:tailEnd/>
          </a:ln>
        </p:spPr>
        <p:txBody>
          <a:bodyPr>
            <a:spAutoFit/>
          </a:bodyPr>
          <a:lstStyle/>
          <a:p>
            <a:pPr algn="just" rtl="1" eaLnBrk="0" hangingPunct="0"/>
            <a:r>
              <a:rPr lang="ar-KW">
                <a:solidFill>
                  <a:schemeClr val="bg1"/>
                </a:solidFill>
                <a:latin typeface="Times New Roman" pitchFamily="18" charset="0"/>
                <a:cs typeface="Times New Roman" pitchFamily="18" charset="0"/>
              </a:rPr>
              <a:t>كيفية التحكم بنقاط الحرجة لمسلخ دواجن نموذجي في دول الغرب</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85800" y="304800"/>
            <a:ext cx="8001000" cy="5262563"/>
          </a:xfrm>
          <a:prstGeom prst="rect">
            <a:avLst/>
          </a:prstGeom>
          <a:noFill/>
          <a:ln w="9525">
            <a:noFill/>
            <a:miter lim="800000"/>
            <a:headEnd/>
            <a:tailEnd/>
          </a:ln>
        </p:spPr>
        <p:txBody>
          <a:bodyPr>
            <a:spAutoFit/>
          </a:bodyPr>
          <a:lstStyle/>
          <a:p>
            <a:pPr algn="just" rtl="1">
              <a:lnSpc>
                <a:spcPct val="200000"/>
              </a:lnSpc>
              <a:spcBef>
                <a:spcPts val="1200"/>
              </a:spcBef>
            </a:pPr>
            <a:r>
              <a:rPr lang="ar-KW" sz="2800">
                <a:latin typeface="Simplified Arabic" pitchFamily="18" charset="-78"/>
                <a:cs typeface="Simplified Arabic" pitchFamily="18" charset="-78"/>
              </a:rPr>
              <a:t>ويتضمن نظام </a:t>
            </a:r>
            <a:r>
              <a:rPr lang="ar-KW" sz="2800">
                <a:cs typeface="Simplified Arabic" pitchFamily="18" charset="-78"/>
              </a:rPr>
              <a:t>تحليل نقط الحلال الحرجة والتحكم بها في سلاسل الحلال التالي</a:t>
            </a:r>
            <a:r>
              <a:rPr lang="ar-KW" sz="2800">
                <a:latin typeface="Simplified Arabic" pitchFamily="18" charset="-78"/>
                <a:cs typeface="Simplified Arabic" pitchFamily="18" charset="-78"/>
              </a:rPr>
              <a:t>:</a:t>
            </a:r>
            <a:r>
              <a:rPr lang="ar-EG" sz="2800">
                <a:latin typeface="Simplified Arabic" pitchFamily="18" charset="-78"/>
                <a:cs typeface="Simplified Arabic" pitchFamily="18" charset="-78"/>
              </a:rPr>
              <a:t> </a:t>
            </a:r>
            <a:r>
              <a:rPr lang="ar-KW" sz="2800">
                <a:latin typeface="Simplified Arabic" pitchFamily="18" charset="-78"/>
                <a:cs typeface="Simplified Arabic" pitchFamily="18" charset="-78"/>
              </a:rPr>
              <a:t>تحليل مكامن الأخطار الشرعية وأعتماد </a:t>
            </a:r>
            <a:r>
              <a:rPr lang="ar-EG" sz="2800">
                <a:latin typeface="Simplified Arabic" pitchFamily="18" charset="-78"/>
                <a:cs typeface="Simplified Arabic" pitchFamily="18" charset="-78"/>
              </a:rPr>
              <a:t>إجراءات مراقب</a:t>
            </a:r>
            <a:r>
              <a:rPr lang="ar-KW" sz="2800">
                <a:latin typeface="Simplified Arabic" pitchFamily="18" charset="-78"/>
                <a:cs typeface="Simplified Arabic" pitchFamily="18" charset="-78"/>
              </a:rPr>
              <a:t>تها مع تحديد</a:t>
            </a:r>
            <a:r>
              <a:rPr lang="ar-EG" sz="2800">
                <a:latin typeface="Simplified Arabic" pitchFamily="18" charset="-78"/>
                <a:cs typeface="Simplified Arabic" pitchFamily="18" charset="-78"/>
              </a:rPr>
              <a:t> </a:t>
            </a:r>
            <a:r>
              <a:rPr lang="ar-KW" sz="2800">
                <a:latin typeface="Simplified Arabic" pitchFamily="18" charset="-78"/>
                <a:cs typeface="Simplified Arabic" pitchFamily="18" charset="-78"/>
              </a:rPr>
              <a:t>ما إذا كان أي منها </a:t>
            </a:r>
            <a:r>
              <a:rPr lang="ar-EG" sz="2800">
                <a:latin typeface="Simplified Arabic" pitchFamily="18" charset="-78"/>
                <a:cs typeface="Simplified Arabic" pitchFamily="18" charset="-78"/>
              </a:rPr>
              <a:t>نقط</a:t>
            </a:r>
            <a:r>
              <a:rPr lang="ar-KW" sz="2800">
                <a:latin typeface="Simplified Arabic" pitchFamily="18" charset="-78"/>
                <a:cs typeface="Simplified Arabic" pitchFamily="18" charset="-78"/>
              </a:rPr>
              <a:t>ة</a:t>
            </a:r>
            <a:r>
              <a:rPr lang="ar-EG" sz="2800">
                <a:latin typeface="Simplified Arabic" pitchFamily="18" charset="-78"/>
                <a:cs typeface="Simplified Arabic" pitchFamily="18" charset="-78"/>
              </a:rPr>
              <a:t> تحكم حرجة</a:t>
            </a:r>
            <a:r>
              <a:rPr lang="ar-KW" sz="2800">
                <a:latin typeface="Simplified Arabic" pitchFamily="18" charset="-78"/>
                <a:cs typeface="Simplified Arabic" pitchFamily="18" charset="-78"/>
              </a:rPr>
              <a:t>، و</a:t>
            </a:r>
            <a:r>
              <a:rPr lang="ar-EG" sz="2800">
                <a:latin typeface="Simplified Arabic" pitchFamily="18" charset="-78"/>
                <a:cs typeface="Simplified Arabic" pitchFamily="18" charset="-78"/>
              </a:rPr>
              <a:t>تأسيس إجراء تصحيحي في حالة </a:t>
            </a:r>
            <a:r>
              <a:rPr lang="ar-KW" sz="2800">
                <a:latin typeface="Simplified Arabic" pitchFamily="18" charset="-78"/>
                <a:cs typeface="Simplified Arabic" pitchFamily="18" charset="-78"/>
              </a:rPr>
              <a:t>حدوث حيود للحدود الحرجة الخاصة بكل نقطة تحكم حرجة، و</a:t>
            </a:r>
            <a:r>
              <a:rPr lang="ar-EG" sz="2800">
                <a:latin typeface="Simplified Arabic" pitchFamily="18" charset="-78"/>
                <a:cs typeface="Simplified Arabic" pitchFamily="18" charset="-78"/>
              </a:rPr>
              <a:t>تأسيس نظام فعال لحفظ السجلات</a:t>
            </a:r>
            <a:r>
              <a:rPr lang="ar-KW" sz="2800">
                <a:latin typeface="Simplified Arabic" pitchFamily="18" charset="-78"/>
                <a:cs typeface="Simplified Arabic" pitchFamily="18" charset="-78"/>
              </a:rPr>
              <a:t> والتحقق من إجراءات الحلال</a:t>
            </a:r>
            <a:r>
              <a:rPr lang="ar-EG" sz="2800">
                <a:latin typeface="Simplified Arabic" pitchFamily="18" charset="-78"/>
                <a:cs typeface="Simplified Arabic" pitchFamily="18" charset="-78"/>
              </a:rPr>
              <a:t>.</a:t>
            </a:r>
            <a:endParaRPr lang="ar-KW" sz="2800">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52400" y="1219200"/>
            <a:ext cx="8839200" cy="5032375"/>
          </a:xfrm>
          <a:prstGeom prst="rect">
            <a:avLst/>
          </a:prstGeom>
          <a:noFill/>
          <a:ln w="9525">
            <a:noFill/>
            <a:miter lim="800000"/>
            <a:headEnd/>
            <a:tailEnd/>
          </a:ln>
        </p:spPr>
        <p:txBody>
          <a:bodyPr>
            <a:spAutoFit/>
          </a:bodyPr>
          <a:lstStyle/>
          <a:p>
            <a:pPr algn="r" rtl="1">
              <a:lnSpc>
                <a:spcPct val="150000"/>
              </a:lnSpc>
              <a:buFont typeface="Arial" charset="0"/>
              <a:buChar char="•"/>
            </a:pPr>
            <a:r>
              <a:rPr lang="ar-SA" sz="2400">
                <a:solidFill>
                  <a:srgbClr val="FF3300"/>
                </a:solidFill>
                <a:latin typeface="Simplified Arabic" pitchFamily="18" charset="-78"/>
                <a:cs typeface="Simplified Arabic" pitchFamily="18" charset="-78"/>
              </a:rPr>
              <a:t>الخطر: 	</a:t>
            </a:r>
            <a:r>
              <a:rPr lang="ar-KW" sz="2400">
                <a:solidFill>
                  <a:schemeClr val="accent2"/>
                </a:solidFill>
                <a:latin typeface="Simplified Arabic" pitchFamily="18" charset="-78"/>
                <a:cs typeface="Simplified Arabic" pitchFamily="18" charset="-78"/>
              </a:rPr>
              <a:t>موت الدجاج قبل الذبح</a:t>
            </a:r>
            <a:endParaRPr lang="ar-SA" sz="2400">
              <a:solidFill>
                <a:schemeClr val="accent2"/>
              </a:solidFill>
              <a:latin typeface="Simplified Arabic" pitchFamily="18" charset="-78"/>
              <a:cs typeface="Simplified Arabic" pitchFamily="18" charset="-78"/>
            </a:endParaRPr>
          </a:p>
          <a:p>
            <a:pPr algn="r" rtl="1">
              <a:lnSpc>
                <a:spcPct val="150000"/>
              </a:lnSpc>
              <a:buFont typeface="Arial" charset="0"/>
              <a:buChar char="•"/>
            </a:pPr>
            <a:r>
              <a:rPr lang="ar-SA" sz="2400">
                <a:solidFill>
                  <a:srgbClr val="FF3300"/>
                </a:solidFill>
                <a:latin typeface="Simplified Arabic" pitchFamily="18" charset="-78"/>
                <a:cs typeface="Simplified Arabic" pitchFamily="18" charset="-78"/>
              </a:rPr>
              <a:t>نقطة تحكم حرجة: </a:t>
            </a:r>
            <a:r>
              <a:rPr lang="ar-KW" sz="2400">
                <a:solidFill>
                  <a:srgbClr val="FF3300"/>
                </a:solidFill>
                <a:latin typeface="Simplified Arabic" pitchFamily="18" charset="-78"/>
                <a:cs typeface="Simplified Arabic" pitchFamily="18" charset="-78"/>
              </a:rPr>
              <a:t>الذبح (يمنع استخدام </a:t>
            </a:r>
            <a:r>
              <a:rPr lang="ar-KW" sz="2400">
                <a:solidFill>
                  <a:schemeClr val="accent2"/>
                </a:solidFill>
                <a:latin typeface="Simplified Arabic" pitchFamily="18" charset="-78"/>
                <a:cs typeface="Simplified Arabic" pitchFamily="18" charset="-78"/>
              </a:rPr>
              <a:t>الذبح الآلي، </a:t>
            </a:r>
            <a:r>
              <a:rPr lang="ar-KW" sz="2400">
                <a:solidFill>
                  <a:srgbClr val="FF0000"/>
                </a:solidFill>
                <a:latin typeface="Simplified Arabic" pitchFamily="18" charset="-78"/>
                <a:cs typeface="Simplified Arabic" pitchFamily="18" charset="-78"/>
              </a:rPr>
              <a:t>يمنع استخدام </a:t>
            </a:r>
            <a:r>
              <a:rPr lang="ar-KW" sz="2400">
                <a:solidFill>
                  <a:schemeClr val="accent2"/>
                </a:solidFill>
                <a:latin typeface="Simplified Arabic" pitchFamily="18" charset="-78"/>
                <a:cs typeface="Simplified Arabic" pitchFamily="18" charset="-78"/>
              </a:rPr>
              <a:t>وسائل التدويخ قبل أو بعد الذبح)</a:t>
            </a:r>
            <a:endParaRPr lang="en-US" sz="2400">
              <a:solidFill>
                <a:schemeClr val="accent2"/>
              </a:solidFill>
              <a:latin typeface="Simplified Arabic" pitchFamily="18" charset="-78"/>
              <a:cs typeface="Simplified Arabic" pitchFamily="18" charset="-78"/>
            </a:endParaRPr>
          </a:p>
          <a:p>
            <a:pPr algn="r" rtl="1">
              <a:lnSpc>
                <a:spcPct val="150000"/>
              </a:lnSpc>
              <a:buFont typeface="Arial" charset="0"/>
              <a:buChar char="•"/>
            </a:pPr>
            <a:r>
              <a:rPr lang="ar-SA" sz="2400">
                <a:solidFill>
                  <a:srgbClr val="FF3300"/>
                </a:solidFill>
                <a:latin typeface="Simplified Arabic" pitchFamily="18" charset="-78"/>
                <a:cs typeface="Simplified Arabic" pitchFamily="18" charset="-78"/>
              </a:rPr>
              <a:t>الحدود الحرجة: </a:t>
            </a:r>
            <a:r>
              <a:rPr lang="ar-KW" sz="2400">
                <a:solidFill>
                  <a:schemeClr val="accent2"/>
                </a:solidFill>
                <a:latin typeface="Simplified Arabic" pitchFamily="18" charset="-78"/>
                <a:cs typeface="Simplified Arabic" pitchFamily="18" charset="-78"/>
              </a:rPr>
              <a:t>لا توجد</a:t>
            </a:r>
          </a:p>
          <a:p>
            <a:pPr algn="r" rtl="1">
              <a:lnSpc>
                <a:spcPct val="150000"/>
              </a:lnSpc>
              <a:buFont typeface="Arial" charset="0"/>
              <a:buChar char="•"/>
            </a:pPr>
            <a:r>
              <a:rPr lang="ar-SA" sz="2400">
                <a:solidFill>
                  <a:srgbClr val="FF3300"/>
                </a:solidFill>
                <a:latin typeface="Simplified Arabic" pitchFamily="18" charset="-78"/>
                <a:cs typeface="Simplified Arabic" pitchFamily="18" charset="-78"/>
              </a:rPr>
              <a:t>الرقابة/الرصد: </a:t>
            </a:r>
            <a:r>
              <a:rPr lang="ar-KW" sz="2400">
                <a:solidFill>
                  <a:schemeClr val="accent2"/>
                </a:solidFill>
                <a:latin typeface="Simplified Arabic" pitchFamily="18" charset="-78"/>
                <a:cs typeface="Simplified Arabic" pitchFamily="18" charset="-78"/>
              </a:rPr>
              <a:t>المراقبة الموقعية لمكان الذبح، ولا تسمح باستعمال الذبح الآلي أو التدويخ</a:t>
            </a:r>
            <a:endParaRPr lang="ar-SA" sz="2400">
              <a:solidFill>
                <a:schemeClr val="accent2"/>
              </a:solidFill>
              <a:latin typeface="Simplified Arabic" pitchFamily="18" charset="-78"/>
              <a:cs typeface="Simplified Arabic" pitchFamily="18" charset="-78"/>
            </a:endParaRPr>
          </a:p>
          <a:p>
            <a:pPr algn="r" rtl="1">
              <a:lnSpc>
                <a:spcPct val="150000"/>
              </a:lnSpc>
              <a:buFont typeface="Arial" charset="0"/>
              <a:buChar char="•"/>
            </a:pPr>
            <a:r>
              <a:rPr lang="ar-SA" sz="2400">
                <a:solidFill>
                  <a:srgbClr val="FF3300"/>
                </a:solidFill>
                <a:latin typeface="Simplified Arabic" pitchFamily="18" charset="-78"/>
                <a:cs typeface="Simplified Arabic" pitchFamily="18" charset="-78"/>
              </a:rPr>
              <a:t>تصحيح الانحراف: </a:t>
            </a:r>
            <a:r>
              <a:rPr lang="ar-KW" sz="2400">
                <a:solidFill>
                  <a:schemeClr val="accent2"/>
                </a:solidFill>
                <a:latin typeface="Simplified Arabic" pitchFamily="18" charset="-78"/>
                <a:cs typeface="Simplified Arabic" pitchFamily="18" charset="-78"/>
              </a:rPr>
              <a:t>أرفض الذبائح المذبوحة آلياً أو المدوخة قبل أو بعد الذبح</a:t>
            </a:r>
            <a:endParaRPr lang="ar-SA" sz="2400">
              <a:solidFill>
                <a:schemeClr val="accent2"/>
              </a:solidFill>
              <a:latin typeface="Simplified Arabic" pitchFamily="18" charset="-78"/>
              <a:cs typeface="Simplified Arabic" pitchFamily="18" charset="-78"/>
            </a:endParaRPr>
          </a:p>
          <a:p>
            <a:pPr algn="r" rtl="1">
              <a:lnSpc>
                <a:spcPct val="150000"/>
              </a:lnSpc>
              <a:buFont typeface="Arial" charset="0"/>
              <a:buChar char="•"/>
            </a:pPr>
            <a:r>
              <a:rPr lang="ar-SA" sz="2400">
                <a:solidFill>
                  <a:srgbClr val="FF3300"/>
                </a:solidFill>
                <a:latin typeface="Simplified Arabic" pitchFamily="18" charset="-78"/>
                <a:cs typeface="Simplified Arabic" pitchFamily="18" charset="-78"/>
              </a:rPr>
              <a:t>التحقق: </a:t>
            </a:r>
            <a:r>
              <a:rPr lang="ar-KW" sz="2400">
                <a:solidFill>
                  <a:schemeClr val="accent2"/>
                </a:solidFill>
                <a:latin typeface="Simplified Arabic" pitchFamily="18" charset="-78"/>
                <a:cs typeface="Simplified Arabic" pitchFamily="18" charset="-78"/>
              </a:rPr>
              <a:t>المراقبة الموقعية لمكان الذبح</a:t>
            </a:r>
            <a:endParaRPr lang="ar-SA" sz="2400">
              <a:solidFill>
                <a:schemeClr val="accent2"/>
              </a:solidFill>
              <a:latin typeface="Simplified Arabic" pitchFamily="18" charset="-78"/>
              <a:cs typeface="Simplified Arabic" pitchFamily="18" charset="-78"/>
            </a:endParaRPr>
          </a:p>
          <a:p>
            <a:pPr algn="r" rtl="1">
              <a:lnSpc>
                <a:spcPct val="150000"/>
              </a:lnSpc>
              <a:buFont typeface="Arial" charset="0"/>
              <a:buChar char="•"/>
            </a:pPr>
            <a:r>
              <a:rPr lang="ar-SA" sz="2400">
                <a:solidFill>
                  <a:srgbClr val="FF3300"/>
                </a:solidFill>
                <a:latin typeface="Simplified Arabic" pitchFamily="18" charset="-78"/>
                <a:cs typeface="Simplified Arabic" pitchFamily="18" charset="-78"/>
              </a:rPr>
              <a:t>السجلات: </a:t>
            </a:r>
            <a:r>
              <a:rPr lang="ar-KW" sz="2400">
                <a:solidFill>
                  <a:schemeClr val="accent2"/>
                </a:solidFill>
                <a:latin typeface="Simplified Arabic" pitchFamily="18" charset="-78"/>
                <a:cs typeface="Simplified Arabic" pitchFamily="18" charset="-78"/>
              </a:rPr>
              <a:t>سجل الذبح اليومي، واسم الذابح، وتقرير المراقب على الذبح</a:t>
            </a:r>
            <a:endParaRPr lang="en-US" sz="2400">
              <a:solidFill>
                <a:schemeClr val="accent2"/>
              </a:solidFill>
              <a:latin typeface="Simplified Arabic" pitchFamily="18" charset="-78"/>
              <a:cs typeface="Simplified Arabic" pitchFamily="18" charset="-78"/>
            </a:endParaRPr>
          </a:p>
        </p:txBody>
      </p:sp>
      <p:sp>
        <p:nvSpPr>
          <p:cNvPr id="53251" name="Text Box 2"/>
          <p:cNvSpPr txBox="1">
            <a:spLocks noChangeArrowheads="1"/>
          </p:cNvSpPr>
          <p:nvPr/>
        </p:nvSpPr>
        <p:spPr bwMode="auto">
          <a:xfrm>
            <a:off x="2286000" y="160338"/>
            <a:ext cx="6553200" cy="1108075"/>
          </a:xfrm>
          <a:prstGeom prst="rect">
            <a:avLst/>
          </a:prstGeom>
          <a:solidFill>
            <a:srgbClr val="FFC000"/>
          </a:solidFill>
          <a:ln w="9525">
            <a:noFill/>
            <a:miter lim="800000"/>
            <a:headEnd/>
            <a:tailEnd/>
          </a:ln>
        </p:spPr>
        <p:txBody>
          <a:bodyPr>
            <a:spAutoFit/>
          </a:bodyPr>
          <a:lstStyle/>
          <a:p>
            <a:pPr algn="just" rtl="1">
              <a:spcBef>
                <a:spcPts val="600"/>
              </a:spcBef>
              <a:spcAft>
                <a:spcPts val="600"/>
              </a:spcAft>
            </a:pPr>
            <a:r>
              <a:rPr lang="ar-SA" altLang="en-US" sz="2800">
                <a:solidFill>
                  <a:schemeClr val="tx2"/>
                </a:solidFill>
                <a:latin typeface="Simplified Arabic" pitchFamily="18" charset="-78"/>
                <a:cs typeface="Simplified Arabic" pitchFamily="18" charset="-78"/>
              </a:rPr>
              <a:t>مثال توضيحي حول الأسس السبع لنظام </a:t>
            </a:r>
            <a:r>
              <a:rPr lang="en-US" altLang="en-US" sz="2800">
                <a:solidFill>
                  <a:schemeClr val="tx2"/>
                </a:solidFill>
                <a:latin typeface="Simplified Arabic" pitchFamily="18" charset="-78"/>
                <a:cs typeface="Simplified Arabic" pitchFamily="18" charset="-78"/>
              </a:rPr>
              <a:t>)</a:t>
            </a:r>
            <a:r>
              <a:rPr lang="ar-SA" altLang="en-US" sz="2800">
                <a:solidFill>
                  <a:schemeClr val="tx2"/>
                </a:solidFill>
                <a:latin typeface="Simplified Arabic" pitchFamily="18" charset="-78"/>
                <a:cs typeface="Simplified Arabic" pitchFamily="18" charset="-78"/>
              </a:rPr>
              <a:t>هاسب</a:t>
            </a:r>
            <a:r>
              <a:rPr lang="ar-KW" altLang="en-US" sz="2800">
                <a:solidFill>
                  <a:schemeClr val="tx2"/>
                </a:solidFill>
                <a:latin typeface="Simplified Arabic" pitchFamily="18" charset="-78"/>
                <a:cs typeface="Simplified Arabic" pitchFamily="18" charset="-78"/>
              </a:rPr>
              <a:t>-حلال</a:t>
            </a:r>
            <a:r>
              <a:rPr lang="en-US" altLang="en-US" sz="2800">
                <a:solidFill>
                  <a:schemeClr val="tx2"/>
                </a:solidFill>
                <a:latin typeface="Simplified Arabic" pitchFamily="18" charset="-78"/>
                <a:cs typeface="Simplified Arabic" pitchFamily="18" charset="-78"/>
              </a:rPr>
              <a:t>(</a:t>
            </a:r>
            <a:endParaRPr lang="ar-KW" altLang="en-US" sz="2800">
              <a:solidFill>
                <a:schemeClr val="tx2"/>
              </a:solidFill>
              <a:latin typeface="Simplified Arabic" pitchFamily="18" charset="-78"/>
              <a:cs typeface="Simplified Arabic" pitchFamily="18" charset="-78"/>
            </a:endParaRPr>
          </a:p>
          <a:p>
            <a:pPr algn="just" rtl="1">
              <a:spcBef>
                <a:spcPts val="600"/>
              </a:spcBef>
              <a:spcAft>
                <a:spcPts val="600"/>
              </a:spcAft>
            </a:pPr>
            <a:r>
              <a:rPr lang="ar-KW" altLang="en-US" sz="2800">
                <a:solidFill>
                  <a:srgbClr val="FF0000"/>
                </a:solidFill>
                <a:latin typeface="Simplified Arabic" pitchFamily="18" charset="-78"/>
                <a:cs typeface="Simplified Arabic" pitchFamily="18" charset="-78"/>
              </a:rPr>
              <a:t>لمرحلة</a:t>
            </a:r>
            <a:r>
              <a:rPr lang="ar-KW" altLang="en-US" sz="2800">
                <a:solidFill>
                  <a:schemeClr val="tx2"/>
                </a:solidFill>
                <a:latin typeface="Simplified Arabic" pitchFamily="18" charset="-78"/>
                <a:cs typeface="Simplified Arabic" pitchFamily="18" charset="-78"/>
              </a:rPr>
              <a:t> </a:t>
            </a:r>
            <a:r>
              <a:rPr lang="ar-KW" altLang="en-US" sz="2800">
                <a:solidFill>
                  <a:srgbClr val="FF0000"/>
                </a:solidFill>
                <a:latin typeface="Simplified Arabic" pitchFamily="18" charset="-78"/>
                <a:cs typeface="Simplified Arabic" pitchFamily="18" charset="-78"/>
              </a:rPr>
              <a:t>الذبح</a:t>
            </a:r>
            <a:endParaRPr lang="ar-SA" altLang="en-US" sz="2800">
              <a:solidFill>
                <a:srgbClr val="FF0000"/>
              </a:solidFill>
              <a:latin typeface="Simplified Arabic" pitchFamily="18" charset="-78"/>
              <a:cs typeface="Simplified Arabic" pitchFamily="18" charset="-78"/>
            </a:endParaRPr>
          </a:p>
        </p:txBody>
      </p:sp>
      <p:grpSp>
        <p:nvGrpSpPr>
          <p:cNvPr id="2" name="Group 8"/>
          <p:cNvGrpSpPr>
            <a:grpSpLocks/>
          </p:cNvGrpSpPr>
          <p:nvPr/>
        </p:nvGrpSpPr>
        <p:grpSpPr bwMode="auto">
          <a:xfrm>
            <a:off x="0" y="0"/>
            <a:ext cx="1993900" cy="609600"/>
            <a:chOff x="-3429000" y="0"/>
            <a:chExt cx="1994401" cy="609600"/>
          </a:xfrm>
        </p:grpSpPr>
        <p:pic>
          <p:nvPicPr>
            <p:cNvPr id="53253" name="Picture 43" descr="haccp approved source"/>
            <p:cNvPicPr>
              <a:picLocks noChangeAspect="1" noChangeArrowheads="1"/>
            </p:cNvPicPr>
            <p:nvPr/>
          </p:nvPicPr>
          <p:blipFill>
            <a:blip r:embed="rId2"/>
            <a:srcRect/>
            <a:stretch>
              <a:fillRect/>
            </a:stretch>
          </p:blipFill>
          <p:spPr bwMode="auto">
            <a:xfrm>
              <a:off x="-3429000" y="0"/>
              <a:ext cx="1201424" cy="609600"/>
            </a:xfrm>
            <a:prstGeom prst="rect">
              <a:avLst/>
            </a:prstGeom>
            <a:solidFill>
              <a:schemeClr val="tx1"/>
            </a:solidFill>
            <a:ln w="9525">
              <a:noFill/>
              <a:miter lim="800000"/>
              <a:headEnd/>
              <a:tailEnd/>
            </a:ln>
          </p:spPr>
        </p:pic>
        <p:sp>
          <p:nvSpPr>
            <p:cNvPr id="53254" name="Rectangle 3"/>
            <p:cNvSpPr>
              <a:spLocks noChangeArrowheads="1"/>
            </p:cNvSpPr>
            <p:nvPr/>
          </p:nvSpPr>
          <p:spPr bwMode="auto">
            <a:xfrm>
              <a:off x="-2438400" y="147935"/>
              <a:ext cx="1003801" cy="461665"/>
            </a:xfrm>
            <a:prstGeom prst="rect">
              <a:avLst/>
            </a:prstGeom>
            <a:noFill/>
            <a:ln w="9525">
              <a:noFill/>
              <a:miter lim="800000"/>
              <a:headEnd/>
              <a:tailEnd/>
            </a:ln>
          </p:spPr>
          <p:txBody>
            <a:bodyPr wrap="none">
              <a:spAutoFit/>
            </a:bodyPr>
            <a:lstStyle/>
            <a:p>
              <a:r>
                <a:rPr lang="en-US" sz="2400">
                  <a:solidFill>
                    <a:schemeClr val="tx2"/>
                  </a:solidFill>
                  <a:latin typeface="Times New Roman" pitchFamily="18" charset="0"/>
                  <a:cs typeface="Times New Roman" pitchFamily="18" charset="0"/>
                </a:rPr>
                <a:t>-</a:t>
              </a:r>
              <a:r>
                <a:rPr lang="en-US" sz="2400" i="1">
                  <a:solidFill>
                    <a:schemeClr val="tx2"/>
                  </a:solidFill>
                  <a:latin typeface="Times New Roman" pitchFamily="18" charset="0"/>
                  <a:cs typeface="Times New Roman" pitchFamily="18" charset="0"/>
                </a:rPr>
                <a:t>Halal</a:t>
              </a:r>
              <a:endParaRPr lang="ar-KW" sz="2400" i="1"/>
            </a:p>
          </p:txBody>
        </p:sp>
      </p:gr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6"/>
          <p:cNvSpPr txBox="1">
            <a:spLocks noChangeArrowheads="1"/>
          </p:cNvSpPr>
          <p:nvPr/>
        </p:nvSpPr>
        <p:spPr bwMode="auto">
          <a:xfrm>
            <a:off x="7391400" y="304800"/>
            <a:ext cx="1193800" cy="511175"/>
          </a:xfrm>
          <a:prstGeom prst="rect">
            <a:avLst/>
          </a:prstGeom>
          <a:noFill/>
          <a:ln w="9525">
            <a:noFill/>
            <a:miter lim="800000"/>
            <a:headEnd/>
            <a:tailEnd/>
          </a:ln>
        </p:spPr>
        <p:txBody>
          <a:bodyPr>
            <a:spAutoFit/>
          </a:bodyPr>
          <a:lstStyle/>
          <a:p>
            <a:pPr rtl="1">
              <a:lnSpc>
                <a:spcPct val="85000"/>
              </a:lnSpc>
              <a:spcBef>
                <a:spcPct val="50000"/>
              </a:spcBef>
            </a:pPr>
            <a:r>
              <a:rPr lang="en-US" altLang="en-US" sz="3200">
                <a:latin typeface="Times New Roman" pitchFamily="18" charset="0"/>
                <a:cs typeface="Times New Roman" pitchFamily="18" charset="0"/>
              </a:rPr>
              <a:t>CCP</a:t>
            </a:r>
            <a:endParaRPr lang="ar-SA" altLang="ar-SA" sz="3200">
              <a:latin typeface="Times New Roman" pitchFamily="18" charset="0"/>
              <a:cs typeface="Times New Roman" pitchFamily="18" charset="0"/>
            </a:endParaRPr>
          </a:p>
        </p:txBody>
      </p:sp>
      <p:sp>
        <p:nvSpPr>
          <p:cNvPr id="10" name="Text Box 15"/>
          <p:cNvSpPr txBox="1">
            <a:spLocks noChangeArrowheads="1"/>
          </p:cNvSpPr>
          <p:nvPr/>
        </p:nvSpPr>
        <p:spPr bwMode="auto">
          <a:xfrm>
            <a:off x="3733800" y="5572140"/>
            <a:ext cx="1219200" cy="363538"/>
          </a:xfrm>
          <a:prstGeom prst="rect">
            <a:avLst/>
          </a:prstGeom>
          <a:noFill/>
          <a:ln w="38100">
            <a:solidFill>
              <a:srgbClr val="000066"/>
            </a:solidFill>
            <a:miter lim="800000"/>
            <a:headEnd/>
            <a:tailEnd/>
          </a:ln>
        </p:spPr>
        <p:txBody>
          <a:bodyPr>
            <a:spAutoFit/>
          </a:bodyPr>
          <a:lstStyle/>
          <a:p>
            <a:pPr>
              <a:lnSpc>
                <a:spcPct val="105000"/>
              </a:lnSpc>
            </a:pPr>
            <a:r>
              <a:rPr lang="en-US" altLang="en-US" b="0" dirty="0">
                <a:solidFill>
                  <a:schemeClr val="tx2"/>
                </a:solidFill>
                <a:latin typeface="Times New Roman" pitchFamily="18" charset="0"/>
                <a:cs typeface="Times New Roman" pitchFamily="18" charset="0"/>
              </a:rPr>
              <a:t>CCP-H1</a:t>
            </a:r>
          </a:p>
        </p:txBody>
      </p:sp>
      <p:sp>
        <p:nvSpPr>
          <p:cNvPr id="54276" name="Text Box 7"/>
          <p:cNvSpPr txBox="1">
            <a:spLocks noChangeArrowheads="1"/>
          </p:cNvSpPr>
          <p:nvPr/>
        </p:nvSpPr>
        <p:spPr bwMode="auto">
          <a:xfrm>
            <a:off x="0" y="914400"/>
            <a:ext cx="8763000" cy="365125"/>
          </a:xfrm>
          <a:prstGeom prst="rect">
            <a:avLst/>
          </a:prstGeom>
          <a:noFill/>
          <a:ln w="9525">
            <a:noFill/>
            <a:miter lim="800000"/>
            <a:headEnd/>
            <a:tailEnd/>
          </a:ln>
        </p:spPr>
        <p:txBody>
          <a:bodyPr>
            <a:spAutoFit/>
          </a:bodyPr>
          <a:lstStyle/>
          <a:p>
            <a:pPr algn="just" rtl="1">
              <a:lnSpc>
                <a:spcPct val="85000"/>
              </a:lnSpc>
              <a:spcBef>
                <a:spcPct val="50000"/>
              </a:spcBef>
            </a:pPr>
            <a:r>
              <a:rPr lang="ar-SA" altLang="en-US" sz="2000">
                <a:latin typeface="Simplified Arabic" pitchFamily="18" charset="-78"/>
                <a:cs typeface="Simplified Arabic" pitchFamily="18" charset="-78"/>
              </a:rPr>
              <a:t>تحديد نقط</a:t>
            </a:r>
            <a:r>
              <a:rPr lang="ar-KW" altLang="en-US" sz="2000">
                <a:latin typeface="Simplified Arabic" pitchFamily="18" charset="-78"/>
                <a:cs typeface="Simplified Arabic" pitchFamily="18" charset="-78"/>
              </a:rPr>
              <a:t>ة</a:t>
            </a:r>
            <a:r>
              <a:rPr lang="ar-SA" altLang="en-US" sz="2000">
                <a:latin typeface="Simplified Arabic" pitchFamily="18" charset="-78"/>
                <a:cs typeface="Simplified Arabic" pitchFamily="18" charset="-78"/>
              </a:rPr>
              <a:t> التحكم الحرجة </a:t>
            </a:r>
            <a:r>
              <a:rPr lang="ar-KW" altLang="en-US" sz="2000">
                <a:latin typeface="Simplified Arabic" pitchFamily="18" charset="-78"/>
                <a:cs typeface="Simplified Arabic" pitchFamily="18" charset="-78"/>
              </a:rPr>
              <a:t>لمرحلة الذبح</a:t>
            </a:r>
            <a:endParaRPr lang="ar-SA" altLang="ar-SA" sz="2000">
              <a:latin typeface="Simplified Arabic" pitchFamily="18" charset="-78"/>
              <a:cs typeface="Simplified Arabic" pitchFamily="18" charset="-78"/>
            </a:endParaRPr>
          </a:p>
        </p:txBody>
      </p:sp>
      <p:pic>
        <p:nvPicPr>
          <p:cNvPr id="54277" name="Picture 4"/>
          <p:cNvPicPr>
            <a:picLocks noChangeAspect="1"/>
          </p:cNvPicPr>
          <p:nvPr/>
        </p:nvPicPr>
        <p:blipFill>
          <a:blip r:embed="rId2"/>
          <a:srcRect/>
          <a:stretch>
            <a:fillRect/>
          </a:stretch>
        </p:blipFill>
        <p:spPr bwMode="auto">
          <a:xfrm>
            <a:off x="0" y="0"/>
            <a:ext cx="2286000" cy="1450975"/>
          </a:xfrm>
          <a:prstGeom prst="rect">
            <a:avLst/>
          </a:prstGeom>
          <a:noFill/>
          <a:ln w="25400">
            <a:noFill/>
            <a:miter lim="800000"/>
            <a:headEnd/>
            <a:tailEnd/>
          </a:ln>
        </p:spPr>
      </p:pic>
      <p:sp>
        <p:nvSpPr>
          <p:cNvPr id="54278" name="Rectangle 10"/>
          <p:cNvSpPr>
            <a:spLocks noChangeArrowheads="1"/>
          </p:cNvSpPr>
          <p:nvPr/>
        </p:nvSpPr>
        <p:spPr bwMode="auto">
          <a:xfrm>
            <a:off x="152400" y="5707081"/>
            <a:ext cx="1038225" cy="365125"/>
          </a:xfrm>
          <a:prstGeom prst="rect">
            <a:avLst/>
          </a:prstGeom>
          <a:noFill/>
          <a:ln w="9525">
            <a:noFill/>
            <a:miter lim="800000"/>
            <a:headEnd/>
            <a:tailEnd/>
          </a:ln>
        </p:spPr>
        <p:txBody>
          <a:bodyPr wrap="none">
            <a:spAutoFit/>
          </a:bodyPr>
          <a:lstStyle/>
          <a:p>
            <a:pPr>
              <a:lnSpc>
                <a:spcPct val="105000"/>
              </a:lnSpc>
            </a:pPr>
            <a:r>
              <a:rPr lang="en-US" altLang="en-US" dirty="0">
                <a:solidFill>
                  <a:schemeClr val="tx2"/>
                </a:solidFill>
                <a:latin typeface="Times New Roman" pitchFamily="18" charset="0"/>
                <a:cs typeface="Times New Roman" pitchFamily="18" charset="0"/>
              </a:rPr>
              <a:t>H: </a:t>
            </a:r>
            <a:r>
              <a:rPr lang="en-US" altLang="en-US" dirty="0" err="1">
                <a:solidFill>
                  <a:schemeClr val="tx2"/>
                </a:solidFill>
                <a:latin typeface="Times New Roman" pitchFamily="18" charset="0"/>
                <a:cs typeface="Times New Roman" pitchFamily="18" charset="0"/>
              </a:rPr>
              <a:t>Halal</a:t>
            </a:r>
            <a:endParaRPr lang="en-US" altLang="en-US" dirty="0">
              <a:solidFill>
                <a:schemeClr val="tx2"/>
              </a:solidFill>
              <a:latin typeface="Times New Roman" pitchFamily="18" charset="0"/>
              <a:cs typeface="Times New Roman" pitchFamily="18" charset="0"/>
            </a:endParaRPr>
          </a:p>
        </p:txBody>
      </p:sp>
      <p:sp>
        <p:nvSpPr>
          <p:cNvPr id="12" name="Text Box 10"/>
          <p:cNvSpPr txBox="1">
            <a:spLocks noChangeArrowheads="1"/>
          </p:cNvSpPr>
          <p:nvPr/>
        </p:nvSpPr>
        <p:spPr bwMode="auto">
          <a:xfrm>
            <a:off x="228600" y="1744663"/>
            <a:ext cx="8763000" cy="498475"/>
          </a:xfrm>
          <a:prstGeom prst="rect">
            <a:avLst/>
          </a:prstGeom>
          <a:noFill/>
          <a:ln w="38100">
            <a:solidFill>
              <a:srgbClr val="000066"/>
            </a:solidFill>
            <a:miter lim="800000"/>
            <a:headEnd/>
            <a:tailEnd/>
          </a:ln>
        </p:spPr>
        <p:txBody>
          <a:bodyPr>
            <a:spAutoFit/>
          </a:bodyPr>
          <a:lstStyle/>
          <a:p>
            <a:pPr algn="just" rtl="1">
              <a:lnSpc>
                <a:spcPct val="110000"/>
              </a:lnSpc>
            </a:pPr>
            <a:r>
              <a:rPr lang="ar-SA" altLang="en-US" sz="2400">
                <a:solidFill>
                  <a:schemeClr val="tx2"/>
                </a:solidFill>
                <a:latin typeface="Simplified Arabic" pitchFamily="18" charset="-78"/>
                <a:cs typeface="Simplified Arabic" pitchFamily="18" charset="-78"/>
              </a:rPr>
              <a:t>حدد ما إذا كان بالإمكان السيطرة عليه بواسطة برنامج أولي</a:t>
            </a:r>
            <a:r>
              <a:rPr lang="ar-KW" altLang="en-US" sz="2400">
                <a:solidFill>
                  <a:schemeClr val="tx2"/>
                </a:solidFill>
                <a:latin typeface="Simplified Arabic" pitchFamily="18" charset="-78"/>
                <a:cs typeface="Simplified Arabic" pitchFamily="18" charset="-78"/>
              </a:rPr>
              <a:t>. </a:t>
            </a:r>
            <a:r>
              <a:rPr lang="ar-KW" altLang="en-US" sz="2400">
                <a:solidFill>
                  <a:srgbClr val="FF0000"/>
                </a:solidFill>
                <a:latin typeface="Simplified Arabic" pitchFamily="18" charset="-78"/>
                <a:cs typeface="Simplified Arabic" pitchFamily="18" charset="-78"/>
              </a:rPr>
              <a:t>لا</a:t>
            </a:r>
            <a:endParaRPr lang="ar-SA" altLang="en-US" sz="2400">
              <a:solidFill>
                <a:srgbClr val="FF0000"/>
              </a:solidFill>
              <a:latin typeface="Simplified Arabic" pitchFamily="18" charset="-78"/>
              <a:cs typeface="Simplified Arabic" pitchFamily="18" charset="-78"/>
            </a:endParaRPr>
          </a:p>
        </p:txBody>
      </p:sp>
      <p:sp>
        <p:nvSpPr>
          <p:cNvPr id="13" name="Text Box 11"/>
          <p:cNvSpPr txBox="1">
            <a:spLocks noChangeArrowheads="1"/>
          </p:cNvSpPr>
          <p:nvPr/>
        </p:nvSpPr>
        <p:spPr bwMode="auto">
          <a:xfrm>
            <a:off x="228600" y="2505075"/>
            <a:ext cx="8763000" cy="674688"/>
          </a:xfrm>
          <a:prstGeom prst="rect">
            <a:avLst/>
          </a:prstGeom>
          <a:noFill/>
          <a:ln w="38100">
            <a:solidFill>
              <a:srgbClr val="000066"/>
            </a:solidFill>
            <a:miter lim="800000"/>
            <a:headEnd/>
            <a:tailEnd/>
          </a:ln>
        </p:spPr>
        <p:txBody>
          <a:bodyPr>
            <a:spAutoFit/>
          </a:bodyPr>
          <a:lstStyle/>
          <a:p>
            <a:pPr algn="just" rtl="1">
              <a:lnSpc>
                <a:spcPct val="105000"/>
              </a:lnSpc>
              <a:spcBef>
                <a:spcPct val="10000"/>
              </a:spcBef>
            </a:pPr>
            <a:r>
              <a:rPr lang="ar-SA" altLang="en-US">
                <a:latin typeface="Simplified Arabic" pitchFamily="18" charset="-78"/>
                <a:cs typeface="Simplified Arabic" pitchFamily="18" charset="-78"/>
              </a:rPr>
              <a:t>س1: هل توجد إجراءات تحكم للمشغل يمكن له استعمالها في أي خطوة من خطوات العملية التصنيعية؟</a:t>
            </a:r>
            <a:r>
              <a:rPr lang="ar-KW" altLang="en-US">
                <a:latin typeface="Simplified Arabic" pitchFamily="18" charset="-78"/>
                <a:cs typeface="Simplified Arabic" pitchFamily="18" charset="-78"/>
              </a:rPr>
              <a:t> </a:t>
            </a:r>
            <a:r>
              <a:rPr lang="ar-KW" altLang="en-US">
                <a:solidFill>
                  <a:srgbClr val="FF0000"/>
                </a:solidFill>
                <a:latin typeface="Simplified Arabic" pitchFamily="18" charset="-78"/>
                <a:cs typeface="Simplified Arabic" pitchFamily="18" charset="-78"/>
              </a:rPr>
              <a:t>نعم (الذبح اليدوي)</a:t>
            </a:r>
          </a:p>
        </p:txBody>
      </p:sp>
      <p:sp>
        <p:nvSpPr>
          <p:cNvPr id="14" name="Text Box 12"/>
          <p:cNvSpPr txBox="1">
            <a:spLocks noChangeArrowheads="1"/>
          </p:cNvSpPr>
          <p:nvPr/>
        </p:nvSpPr>
        <p:spPr bwMode="auto">
          <a:xfrm>
            <a:off x="228600" y="3341688"/>
            <a:ext cx="8763000" cy="544512"/>
          </a:xfrm>
          <a:prstGeom prst="rect">
            <a:avLst/>
          </a:prstGeom>
          <a:noFill/>
          <a:ln w="38100">
            <a:solidFill>
              <a:srgbClr val="000066"/>
            </a:solidFill>
            <a:miter lim="800000"/>
            <a:headEnd/>
            <a:tailEnd/>
          </a:ln>
        </p:spPr>
        <p:txBody>
          <a:bodyPr>
            <a:spAutoFit/>
          </a:bodyPr>
          <a:lstStyle/>
          <a:p>
            <a:pPr algn="just" rtl="1">
              <a:lnSpc>
                <a:spcPct val="130000"/>
              </a:lnSpc>
            </a:pPr>
            <a:r>
              <a:rPr lang="ar-SA" altLang="en-US" sz="2400">
                <a:latin typeface="Simplified Arabic" pitchFamily="18" charset="-78"/>
                <a:cs typeface="Simplified Arabic" pitchFamily="18" charset="-78"/>
              </a:rPr>
              <a:t>س2: هل التعرض لهذا الخطر يمكن أن يحدث فوق المعدلات والحدود أو يتجاوزها؟</a:t>
            </a:r>
            <a:r>
              <a:rPr lang="ar-KW" altLang="en-US" sz="2400">
                <a:solidFill>
                  <a:srgbClr val="FF0000"/>
                </a:solidFill>
                <a:latin typeface="Simplified Arabic" pitchFamily="18" charset="-78"/>
                <a:cs typeface="Simplified Arabic" pitchFamily="18" charset="-78"/>
              </a:rPr>
              <a:t> نعم</a:t>
            </a:r>
            <a:r>
              <a:rPr lang="ar-SA" altLang="en-US" sz="2400">
                <a:latin typeface="Simplified Arabic" pitchFamily="18" charset="-78"/>
                <a:cs typeface="Simplified Arabic" pitchFamily="18" charset="-78"/>
              </a:rPr>
              <a:t> </a:t>
            </a:r>
            <a:endParaRPr lang="en-US" altLang="en-US" sz="2400">
              <a:latin typeface="Simplified Arabic" pitchFamily="18" charset="-78"/>
              <a:cs typeface="Simplified Arabic" pitchFamily="18" charset="-78"/>
            </a:endParaRPr>
          </a:p>
        </p:txBody>
      </p:sp>
      <p:sp>
        <p:nvSpPr>
          <p:cNvPr id="15" name="Text Box 13"/>
          <p:cNvSpPr txBox="1">
            <a:spLocks noChangeArrowheads="1"/>
          </p:cNvSpPr>
          <p:nvPr/>
        </p:nvSpPr>
        <p:spPr bwMode="auto">
          <a:xfrm>
            <a:off x="228600" y="4140200"/>
            <a:ext cx="8763000" cy="431800"/>
          </a:xfrm>
          <a:prstGeom prst="rect">
            <a:avLst/>
          </a:prstGeom>
          <a:noFill/>
          <a:ln w="38100">
            <a:solidFill>
              <a:srgbClr val="000066"/>
            </a:solidFill>
            <a:miter lim="800000"/>
            <a:headEnd/>
            <a:tailEnd/>
          </a:ln>
        </p:spPr>
        <p:txBody>
          <a:bodyPr>
            <a:spAutoFit/>
          </a:bodyPr>
          <a:lstStyle/>
          <a:p>
            <a:pPr algn="just" rtl="1">
              <a:lnSpc>
                <a:spcPct val="130000"/>
              </a:lnSpc>
              <a:spcBef>
                <a:spcPct val="10000"/>
              </a:spcBef>
              <a:spcAft>
                <a:spcPct val="5000"/>
              </a:spcAft>
            </a:pPr>
            <a:r>
              <a:rPr lang="ar-SA" altLang="en-US" sz="1700">
                <a:latin typeface="Simplified Arabic" pitchFamily="18" charset="-78"/>
                <a:cs typeface="Simplified Arabic" pitchFamily="18" charset="-78"/>
              </a:rPr>
              <a:t>س3: هل العملية التصنيعية مصممة خصيصاً لإزالة أو للإقلال من الخطر المحدد ضمن معدلات مقبولة؟</a:t>
            </a:r>
            <a:r>
              <a:rPr lang="ar-KW" altLang="en-US" sz="1700">
                <a:latin typeface="Simplified Arabic" pitchFamily="18" charset="-78"/>
                <a:cs typeface="Simplified Arabic" pitchFamily="18" charset="-78"/>
              </a:rPr>
              <a:t> </a:t>
            </a:r>
            <a:r>
              <a:rPr lang="ar-KW" altLang="en-US" sz="1600">
                <a:solidFill>
                  <a:srgbClr val="FF0000"/>
                </a:solidFill>
                <a:latin typeface="Simplified Arabic" pitchFamily="18" charset="-78"/>
                <a:cs typeface="Simplified Arabic" pitchFamily="18" charset="-78"/>
              </a:rPr>
              <a:t>نعم (الذبح اليدوي)</a:t>
            </a:r>
            <a:endParaRPr lang="ar-KW" altLang="en-US" sz="1700">
              <a:solidFill>
                <a:srgbClr val="FF0000"/>
              </a:solidFill>
              <a:latin typeface="Simplified Arabic" pitchFamily="18" charset="-78"/>
              <a:cs typeface="Simplified Arabic" pitchFamily="18" charset="-78"/>
            </a:endParaRPr>
          </a:p>
        </p:txBody>
      </p:sp>
      <p:sp>
        <p:nvSpPr>
          <p:cNvPr id="16" name="Text Box 14"/>
          <p:cNvSpPr txBox="1">
            <a:spLocks noChangeArrowheads="1"/>
          </p:cNvSpPr>
          <p:nvPr/>
        </p:nvSpPr>
        <p:spPr bwMode="auto">
          <a:xfrm>
            <a:off x="228600" y="4868863"/>
            <a:ext cx="8763000" cy="388937"/>
          </a:xfrm>
          <a:prstGeom prst="rect">
            <a:avLst/>
          </a:prstGeom>
          <a:noFill/>
          <a:ln w="38100">
            <a:solidFill>
              <a:srgbClr val="000066"/>
            </a:solidFill>
            <a:miter lim="800000"/>
            <a:headEnd/>
            <a:tailEnd/>
          </a:ln>
        </p:spPr>
        <p:txBody>
          <a:bodyPr>
            <a:spAutoFit/>
          </a:bodyPr>
          <a:lstStyle/>
          <a:p>
            <a:pPr algn="just" rtl="1">
              <a:lnSpc>
                <a:spcPct val="95000"/>
              </a:lnSpc>
              <a:spcBef>
                <a:spcPct val="5000"/>
              </a:spcBef>
            </a:pPr>
            <a:r>
              <a:rPr lang="ar-SA" altLang="en-US" sz="2000">
                <a:latin typeface="Simplified Arabic" pitchFamily="18" charset="-78"/>
                <a:cs typeface="Simplified Arabic" pitchFamily="18" charset="-78"/>
              </a:rPr>
              <a:t>س4: هل يمكن لعملية </a:t>
            </a:r>
            <a:r>
              <a:rPr lang="ar-KW" altLang="en-US" sz="2000">
                <a:latin typeface="Simplified Arabic" pitchFamily="18" charset="-78"/>
                <a:cs typeface="Simplified Arabic" pitchFamily="18" charset="-78"/>
              </a:rPr>
              <a:t>ت</a:t>
            </a:r>
            <a:r>
              <a:rPr lang="ar-SA" altLang="en-US" sz="2000">
                <a:latin typeface="Simplified Arabic" pitchFamily="18" charset="-78"/>
                <a:cs typeface="Simplified Arabic" pitchFamily="18" charset="-78"/>
              </a:rPr>
              <a:t>صنيعية تالية إزالة أو الإقلال من الخطر المحدد ضمن معدلات مقبولة؟</a:t>
            </a:r>
            <a:r>
              <a:rPr lang="ar-KW" altLang="en-US" sz="2000">
                <a:latin typeface="Simplified Arabic" pitchFamily="18" charset="-78"/>
                <a:cs typeface="Simplified Arabic" pitchFamily="18" charset="-78"/>
              </a:rPr>
              <a:t> </a:t>
            </a:r>
            <a:r>
              <a:rPr lang="ar-KW" altLang="en-US" sz="2000">
                <a:solidFill>
                  <a:srgbClr val="FF0000"/>
                </a:solidFill>
                <a:latin typeface="Simplified Arabic" pitchFamily="18" charset="-78"/>
                <a:cs typeface="Simplified Arabic" pitchFamily="18" charset="-78"/>
              </a:rPr>
              <a:t>لا</a:t>
            </a:r>
            <a:r>
              <a:rPr lang="ar-SA" altLang="en-US" sz="2000">
                <a:latin typeface="Simplified Arabic" pitchFamily="18" charset="-78"/>
                <a:cs typeface="Simplified Arabic" pitchFamily="18" charset="-78"/>
              </a:rPr>
              <a:t> </a:t>
            </a:r>
          </a:p>
        </p:txBody>
      </p:sp>
      <p:sp>
        <p:nvSpPr>
          <p:cNvPr id="17" name="Rectangle 1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certifi01"/>
          <p:cNvPicPr>
            <a:picLocks noChangeAspect="1" noChangeArrowheads="1"/>
          </p:cNvPicPr>
          <p:nvPr/>
        </p:nvPicPr>
        <p:blipFill>
          <a:blip r:embed="rId3"/>
          <a:srcRect/>
          <a:stretch>
            <a:fillRect/>
          </a:stretch>
        </p:blipFill>
        <p:spPr bwMode="auto">
          <a:xfrm rot="-1182928">
            <a:off x="1989138" y="282575"/>
            <a:ext cx="2220912" cy="3154363"/>
          </a:xfrm>
          <a:prstGeom prst="rect">
            <a:avLst/>
          </a:prstGeom>
          <a:noFill/>
          <a:ln w="9525">
            <a:noFill/>
            <a:miter lim="800000"/>
            <a:headEnd/>
            <a:tailEnd/>
          </a:ln>
        </p:spPr>
      </p:pic>
      <p:graphicFrame>
        <p:nvGraphicFramePr>
          <p:cNvPr id="55299" name="Object 2"/>
          <p:cNvGraphicFramePr>
            <a:graphicFrameLocks noChangeAspect="1"/>
          </p:cNvGraphicFramePr>
          <p:nvPr/>
        </p:nvGraphicFramePr>
        <p:xfrm>
          <a:off x="5943600" y="228600"/>
          <a:ext cx="1905000" cy="2971800"/>
        </p:xfrm>
        <a:graphic>
          <a:graphicData uri="http://schemas.openxmlformats.org/presentationml/2006/ole">
            <p:oleObj spid="_x0000_s2050" name="Photo Editor Photo" r:id="rId4" imgW="11533333" imgH="16628571" progId="">
              <p:embed/>
            </p:oleObj>
          </a:graphicData>
        </a:graphic>
      </p:graphicFrame>
      <p:sp>
        <p:nvSpPr>
          <p:cNvPr id="55300" name="Rectangle 11"/>
          <p:cNvSpPr>
            <a:spLocks noChangeArrowheads="1"/>
          </p:cNvSpPr>
          <p:nvPr/>
        </p:nvSpPr>
        <p:spPr bwMode="auto">
          <a:xfrm>
            <a:off x="457200" y="3833813"/>
            <a:ext cx="8305800" cy="738187"/>
          </a:xfrm>
          <a:prstGeom prst="rect">
            <a:avLst/>
          </a:prstGeom>
          <a:noFill/>
          <a:ln w="28575">
            <a:noFill/>
            <a:miter lim="800000"/>
            <a:headEnd/>
            <a:tailEnd/>
          </a:ln>
        </p:spPr>
        <p:txBody>
          <a:bodyPr>
            <a:spAutoFit/>
          </a:bodyPr>
          <a:lstStyle/>
          <a:p>
            <a:pPr algn="just" rtl="1">
              <a:lnSpc>
                <a:spcPct val="150000"/>
              </a:lnSpc>
            </a:pPr>
            <a:r>
              <a:rPr lang="ar-KW" sz="2800">
                <a:solidFill>
                  <a:schemeClr val="tx2"/>
                </a:solidFill>
                <a:latin typeface="Simplified Arabic" pitchFamily="18" charset="-78"/>
                <a:cs typeface="Simplified Arabic" pitchFamily="18" charset="-78"/>
              </a:rPr>
              <a:t>إن القيمة الحقيقية لشهادة الحلال تكمن في معرفة من أصدرها،</a:t>
            </a:r>
            <a:r>
              <a:rPr lang="ar-KW" sz="2800">
                <a:solidFill>
                  <a:srgbClr val="FF0000"/>
                </a:solidFill>
                <a:latin typeface="Simplified Arabic" pitchFamily="18" charset="-78"/>
                <a:cs typeface="Simplified Arabic" pitchFamily="18" charset="-78"/>
              </a:rPr>
              <a:t> لماذا؟</a:t>
            </a:r>
          </a:p>
        </p:txBody>
      </p:sp>
      <p:pic>
        <p:nvPicPr>
          <p:cNvPr id="55301" name="Picture 13"/>
          <p:cNvPicPr>
            <a:picLocks noChangeAspect="1" noChangeArrowheads="1"/>
          </p:cNvPicPr>
          <p:nvPr/>
        </p:nvPicPr>
        <p:blipFill>
          <a:blip r:embed="rId5"/>
          <a:srcRect/>
          <a:stretch>
            <a:fillRect/>
          </a:stretch>
        </p:blipFill>
        <p:spPr bwMode="auto">
          <a:xfrm>
            <a:off x="304800" y="533400"/>
            <a:ext cx="1066800" cy="914400"/>
          </a:xfrm>
          <a:prstGeom prst="rect">
            <a:avLst/>
          </a:prstGeom>
          <a:noFill/>
          <a:ln w="9525">
            <a:noFill/>
            <a:miter lim="800000"/>
            <a:headEnd/>
            <a:tailEnd/>
          </a:ln>
        </p:spPr>
      </p:pic>
      <p:sp>
        <p:nvSpPr>
          <p:cNvPr id="55302" name="Text Box 13"/>
          <p:cNvSpPr txBox="1">
            <a:spLocks noChangeArrowheads="1"/>
          </p:cNvSpPr>
          <p:nvPr/>
        </p:nvSpPr>
        <p:spPr bwMode="auto">
          <a:xfrm>
            <a:off x="4038600" y="3124200"/>
            <a:ext cx="4114800" cy="381000"/>
          </a:xfrm>
          <a:prstGeom prst="rect">
            <a:avLst/>
          </a:prstGeom>
          <a:solidFill>
            <a:srgbClr val="FF9900"/>
          </a:solidFill>
          <a:ln w="9525">
            <a:noFill/>
            <a:miter lim="800000"/>
            <a:headEnd/>
            <a:tailEnd/>
          </a:ln>
        </p:spPr>
        <p:txBody>
          <a:bodyPr/>
          <a:lstStyle/>
          <a:p>
            <a:pPr algn="just" rtl="1" eaLnBrk="0" hangingPunct="0"/>
            <a:r>
              <a:rPr lang="ar-KW">
                <a:solidFill>
                  <a:schemeClr val="tx2"/>
                </a:solidFill>
                <a:latin typeface="Times New Roman" pitchFamily="18" charset="0"/>
                <a:cs typeface="Times New Roman" pitchFamily="18" charset="0"/>
              </a:rPr>
              <a:t>نقطة التحكم الحرجة # 7: تحقق من خلال الملاحظة</a:t>
            </a:r>
            <a:endParaRPr lang="en-US" b="0">
              <a:solidFill>
                <a:schemeClr val="tx2"/>
              </a:solidFill>
              <a:latin typeface="Times New Roman" pitchFamily="18" charset="0"/>
              <a:cs typeface="Times New Roman" pitchFamily="18" charset="0"/>
            </a:endParaRPr>
          </a:p>
        </p:txBody>
      </p:sp>
      <p:sp>
        <p:nvSpPr>
          <p:cNvPr id="7" name="Rectangle 11"/>
          <p:cNvSpPr>
            <a:spLocks noChangeArrowheads="1"/>
          </p:cNvSpPr>
          <p:nvPr/>
        </p:nvSpPr>
        <p:spPr bwMode="auto">
          <a:xfrm>
            <a:off x="457200" y="4648200"/>
            <a:ext cx="8305800" cy="1384300"/>
          </a:xfrm>
          <a:prstGeom prst="rect">
            <a:avLst/>
          </a:prstGeom>
          <a:noFill/>
          <a:ln w="28575">
            <a:noFill/>
            <a:miter lim="800000"/>
            <a:headEnd/>
            <a:tailEnd/>
          </a:ln>
        </p:spPr>
        <p:txBody>
          <a:bodyPr>
            <a:spAutoFit/>
          </a:bodyPr>
          <a:lstStyle/>
          <a:p>
            <a:pPr algn="just" rtl="1">
              <a:lnSpc>
                <a:spcPct val="150000"/>
              </a:lnSpc>
            </a:pPr>
            <a:r>
              <a:rPr lang="ar-KW" sz="2800">
                <a:solidFill>
                  <a:schemeClr val="tx2"/>
                </a:solidFill>
                <a:latin typeface="Simplified Arabic" pitchFamily="18" charset="-78"/>
                <a:cs typeface="Simplified Arabic" pitchFamily="18" charset="-78"/>
              </a:rPr>
              <a:t>لأن خبر الحلال إعلان شرعي أساسه المعرفة بالحلال والحرام وهذا البلاغ غير مقبول من غير المسلمين أو من أشخاص غير معروفين.  </a:t>
            </a:r>
            <a:endParaRPr lang="en-US" sz="2800">
              <a:solidFill>
                <a:schemeClr val="tx2"/>
              </a:solidFill>
              <a:latin typeface="Simplified Arabic" pitchFamily="18" charset="-78"/>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2"/>
          <p:cNvSpPr>
            <a:spLocks noChangeArrowheads="1"/>
          </p:cNvSpPr>
          <p:nvPr/>
        </p:nvSpPr>
        <p:spPr bwMode="auto">
          <a:xfrm>
            <a:off x="228600" y="2286000"/>
            <a:ext cx="8153400" cy="1905000"/>
          </a:xfrm>
          <a:prstGeom prst="rect">
            <a:avLst/>
          </a:prstGeom>
          <a:noFill/>
          <a:ln w="9525">
            <a:noFill/>
            <a:miter lim="800000"/>
            <a:headEnd/>
            <a:tailEnd/>
          </a:ln>
        </p:spPr>
        <p:txBody>
          <a:bodyPr/>
          <a:lstStyle/>
          <a:p>
            <a:pPr algn="just" rtl="1">
              <a:lnSpc>
                <a:spcPct val="200000"/>
              </a:lnSpc>
              <a:spcBef>
                <a:spcPts val="1200"/>
              </a:spcBef>
              <a:buClr>
                <a:srgbClr val="000000"/>
              </a:buClr>
              <a:buSzPct val="45000"/>
              <a:buFont typeface="StarSymbol" charset="0"/>
              <a:buNone/>
              <a:tabLst>
                <a:tab pos="723900" algn="l"/>
                <a:tab pos="1447800" algn="l"/>
                <a:tab pos="2171700" algn="l"/>
                <a:tab pos="2895600" algn="l"/>
              </a:tabLst>
            </a:pPr>
            <a:r>
              <a:rPr lang="ar-KW" altLang="en-US" sz="2800">
                <a:solidFill>
                  <a:schemeClr val="tx2"/>
                </a:solidFill>
                <a:latin typeface="Simplified Arabic" pitchFamily="18" charset="-78"/>
                <a:cs typeface="Simplified Arabic" pitchFamily="18" charset="-78"/>
              </a:rPr>
              <a:t>ويمكن تطبيق نظام هاسب-حلال في صناعة منتجات دواجن حلال حيث تصبح عملية الرقابة أكثر تعقيداً؟</a:t>
            </a:r>
          </a:p>
        </p:txBody>
      </p:sp>
      <p:grpSp>
        <p:nvGrpSpPr>
          <p:cNvPr id="2" name="Group 4"/>
          <p:cNvGrpSpPr>
            <a:grpSpLocks/>
          </p:cNvGrpSpPr>
          <p:nvPr/>
        </p:nvGrpSpPr>
        <p:grpSpPr bwMode="auto">
          <a:xfrm>
            <a:off x="3297238" y="381000"/>
            <a:ext cx="5389562" cy="1663700"/>
            <a:chOff x="1219200" y="381000"/>
            <a:chExt cx="5390078" cy="1663700"/>
          </a:xfrm>
        </p:grpSpPr>
        <p:pic>
          <p:nvPicPr>
            <p:cNvPr id="56324" name="Picture 43" descr="haccp approved source"/>
            <p:cNvPicPr>
              <a:picLocks noChangeAspect="1" noChangeArrowheads="1"/>
            </p:cNvPicPr>
            <p:nvPr/>
          </p:nvPicPr>
          <p:blipFill>
            <a:blip r:embed="rId2"/>
            <a:srcRect/>
            <a:stretch>
              <a:fillRect/>
            </a:stretch>
          </p:blipFill>
          <p:spPr bwMode="auto">
            <a:xfrm>
              <a:off x="1219200" y="381000"/>
              <a:ext cx="3276600" cy="1663700"/>
            </a:xfrm>
            <a:prstGeom prst="rect">
              <a:avLst/>
            </a:prstGeom>
            <a:solidFill>
              <a:schemeClr val="tx1"/>
            </a:solidFill>
            <a:ln w="9525">
              <a:noFill/>
              <a:miter lim="800000"/>
              <a:headEnd/>
              <a:tailEnd/>
            </a:ln>
          </p:spPr>
        </p:pic>
        <p:sp>
          <p:nvSpPr>
            <p:cNvPr id="56325" name="Rectangle 3"/>
            <p:cNvSpPr>
              <a:spLocks noChangeArrowheads="1"/>
            </p:cNvSpPr>
            <p:nvPr/>
          </p:nvSpPr>
          <p:spPr bwMode="auto">
            <a:xfrm>
              <a:off x="3962400" y="685800"/>
              <a:ext cx="2646878" cy="1200329"/>
            </a:xfrm>
            <a:prstGeom prst="rect">
              <a:avLst/>
            </a:prstGeom>
            <a:noFill/>
            <a:ln w="9525">
              <a:noFill/>
              <a:miter lim="800000"/>
              <a:headEnd/>
              <a:tailEnd/>
            </a:ln>
          </p:spPr>
          <p:txBody>
            <a:bodyPr wrap="none">
              <a:spAutoFit/>
            </a:bodyPr>
            <a:lstStyle/>
            <a:p>
              <a:r>
                <a:rPr lang="en-US" sz="7200">
                  <a:solidFill>
                    <a:schemeClr val="tx2"/>
                  </a:solidFill>
                  <a:latin typeface="Times New Roman" pitchFamily="18" charset="0"/>
                  <a:cs typeface="Times New Roman" pitchFamily="18" charset="0"/>
                </a:rPr>
                <a:t>-</a:t>
              </a:r>
              <a:r>
                <a:rPr lang="en-US" sz="7200" i="1">
                  <a:solidFill>
                    <a:schemeClr val="tx2"/>
                  </a:solidFill>
                  <a:latin typeface="Times New Roman" pitchFamily="18" charset="0"/>
                  <a:cs typeface="Times New Roman" pitchFamily="18" charset="0"/>
                </a:rPr>
                <a:t>Halal</a:t>
              </a:r>
              <a:endParaRPr lang="ar-KW" sz="7200" i="1"/>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228600" y="1295400"/>
            <a:ext cx="8534400" cy="4154488"/>
          </a:xfrm>
          <a:prstGeom prst="rect">
            <a:avLst/>
          </a:prstGeom>
          <a:noFill/>
          <a:ln w="9525">
            <a:noFill/>
            <a:miter lim="800000"/>
            <a:headEnd/>
            <a:tailEnd/>
          </a:ln>
        </p:spPr>
        <p:txBody>
          <a:bodyPr>
            <a:spAutoFit/>
          </a:bodyPr>
          <a:lstStyle/>
          <a:p>
            <a:pPr marL="228600" indent="-228600" algn="just" eaLnBrk="0" hangingPunct="0">
              <a:lnSpc>
                <a:spcPct val="200000"/>
              </a:lnSpc>
              <a:buFont typeface="Arial" charset="0"/>
              <a:buAutoNum type="arabicPeriod"/>
            </a:pPr>
            <a:r>
              <a:rPr lang="en-US" sz="1200" b="0">
                <a:latin typeface="Times New Roman" pitchFamily="18" charset="0"/>
                <a:cs typeface="Times New Roman" pitchFamily="18" charset="0"/>
              </a:rPr>
              <a:t>Official Documents on Food and Slaughter According to Islamic Rites, Dr. Hani Masnsour Al-Mazeedi, </a:t>
            </a:r>
            <a:r>
              <a:rPr lang="ar-KW" sz="1200" b="0">
                <a:solidFill>
                  <a:schemeClr val="tx2"/>
                </a:solidFill>
                <a:latin typeface="Times New Roman" pitchFamily="18" charset="0"/>
                <a:ea typeface="Calibri" pitchFamily="34" charset="0"/>
                <a:cs typeface="Times New Roman" pitchFamily="18" charset="0"/>
              </a:rPr>
              <a:t>1979-2016</a:t>
            </a:r>
          </a:p>
          <a:p>
            <a:pPr marL="228600" indent="-228600" algn="just" eaLnBrk="0" hangingPunct="0">
              <a:lnSpc>
                <a:spcPct val="200000"/>
              </a:lnSpc>
              <a:buFont typeface="Arial" charset="0"/>
              <a:buAutoNum type="arabicPeriod"/>
            </a:pPr>
            <a:r>
              <a:rPr lang="en-US" sz="1200" b="0">
                <a:latin typeface="Times New Roman" pitchFamily="18" charset="0"/>
                <a:cs typeface="Times New Roman" pitchFamily="18" charset="0"/>
              </a:rPr>
              <a:t>Introduction to The Global Halal Industry and its Services, Darhim Dali Hashim, Halal Industry and its Services Conference, 24-26 January 2011, State of Kuwait, Salmiyah, Holiday Inn Hotel al-Salmiyah</a:t>
            </a:r>
          </a:p>
          <a:p>
            <a:pPr marL="228600" indent="-228600" algn="just" eaLnBrk="0" hangingPunct="0">
              <a:lnSpc>
                <a:spcPct val="200000"/>
              </a:lnSpc>
              <a:buFont typeface="Arial" charset="0"/>
              <a:buAutoNum type="arabicPeriod"/>
            </a:pPr>
            <a:r>
              <a:rPr lang="en-US" sz="1200" b="0">
                <a:latin typeface="Times New Roman" pitchFamily="18" charset="0"/>
                <a:cs typeface="Times New Roman" pitchFamily="18" charset="0"/>
              </a:rPr>
              <a:t>Islamic supervision methodology of Halal Products: Halal Foods and Islamic Slaughtering, Dr. Hani Masnsour Al-Mazeedi and Dr. Zuhair Bin Shrooz Al-Mulla, 1</a:t>
            </a:r>
            <a:r>
              <a:rPr lang="en-US" sz="1200" b="0" baseline="30000">
                <a:latin typeface="Times New Roman" pitchFamily="18" charset="0"/>
                <a:cs typeface="Times New Roman" pitchFamily="18" charset="0"/>
              </a:rPr>
              <a:t>st</a:t>
            </a:r>
            <a:r>
              <a:rPr lang="en-US" sz="1200" b="0">
                <a:latin typeface="Times New Roman" pitchFamily="18" charset="0"/>
                <a:cs typeface="Times New Roman" pitchFamily="18" charset="0"/>
              </a:rPr>
              <a:t>. Int. Conference on Halal Food Control, 12-15 February, 2012, InterContinental Hotel, Riyadh, Kingdom of Saudi Arabia</a:t>
            </a:r>
          </a:p>
          <a:p>
            <a:pPr marL="228600" indent="-228600" algn="just" eaLnBrk="0" hangingPunct="0">
              <a:lnSpc>
                <a:spcPct val="200000"/>
              </a:lnSpc>
              <a:buFont typeface="Arial" charset="0"/>
              <a:buAutoNum type="arabicPeriod"/>
            </a:pPr>
            <a:r>
              <a:rPr lang="en-US" sz="1200" b="0">
                <a:solidFill>
                  <a:schemeClr val="tx2"/>
                </a:solidFill>
                <a:latin typeface="Times New Roman" pitchFamily="18" charset="0"/>
                <a:cs typeface="Times New Roman" pitchFamily="18" charset="0"/>
              </a:rPr>
              <a:t>Traceability in Halal Products: A New Challenge and a Necessity in Halal Model Mohamed M. Mohamdi, Halal Feed and Food Inspection Authority (HFFIA), Netherlands. Extracted from the second Gulf conference on Halal industry and its services, Kuwait, 2013.</a:t>
            </a:r>
          </a:p>
          <a:p>
            <a:pPr marL="228600" indent="-228600" algn="just" eaLnBrk="0" hangingPunct="0">
              <a:lnSpc>
                <a:spcPct val="200000"/>
              </a:lnSpc>
              <a:buFont typeface="Arial" charset="0"/>
              <a:buAutoNum type="arabicPeriod"/>
            </a:pPr>
            <a:r>
              <a:rPr lang="en-US" sz="1200" b="0">
                <a:solidFill>
                  <a:schemeClr val="tx2"/>
                </a:solidFill>
                <a:latin typeface="Times New Roman" pitchFamily="18" charset="0"/>
                <a:cs typeface="Times New Roman" pitchFamily="18" charset="0"/>
              </a:rPr>
              <a:t>Mohammed Ayub Khan (McMaster University, Canada)</a:t>
            </a:r>
          </a:p>
          <a:p>
            <a:pPr marL="228600" indent="-228600" algn="just" eaLnBrk="0" hangingPunct="0">
              <a:lnSpc>
                <a:spcPct val="200000"/>
              </a:lnSpc>
              <a:buFont typeface="Arial" charset="0"/>
              <a:buAutoNum type="arabicPeriod"/>
            </a:pPr>
            <a:r>
              <a:rPr lang="en-US" sz="1200" b="0">
                <a:solidFill>
                  <a:schemeClr val="tx2"/>
                </a:solidFill>
                <a:latin typeface="Times New Roman" pitchFamily="18" charset="0"/>
                <a:cs typeface="Times New Roman" pitchFamily="18" charset="0"/>
              </a:rPr>
              <a:t>Council Directive 93/43/EEC 	</a:t>
            </a:r>
          </a:p>
        </p:txBody>
      </p:sp>
      <p:sp>
        <p:nvSpPr>
          <p:cNvPr id="57347" name="Rectangle 4"/>
          <p:cNvSpPr>
            <a:spLocks noChangeArrowheads="1"/>
          </p:cNvSpPr>
          <p:nvPr/>
        </p:nvSpPr>
        <p:spPr bwMode="auto">
          <a:xfrm>
            <a:off x="304800" y="925513"/>
            <a:ext cx="1274763" cy="369887"/>
          </a:xfrm>
          <a:prstGeom prst="rect">
            <a:avLst/>
          </a:prstGeom>
          <a:noFill/>
          <a:ln w="9525">
            <a:noFill/>
            <a:miter lim="800000"/>
            <a:headEnd/>
            <a:tailEnd/>
          </a:ln>
        </p:spPr>
        <p:txBody>
          <a:bodyPr wrap="none">
            <a:spAutoFit/>
          </a:bodyPr>
          <a:lstStyle/>
          <a:p>
            <a:r>
              <a:rPr lang="en-US" b="0">
                <a:solidFill>
                  <a:srgbClr val="000000"/>
                </a:solidFill>
                <a:latin typeface="Times New Roman" pitchFamily="18" charset="0"/>
                <a:cs typeface="Times New Roman" pitchFamily="18" charset="0"/>
              </a:rPr>
              <a:t>References:</a:t>
            </a:r>
            <a:endParaRPr lang="en-US" b="0">
              <a:solidFill>
                <a:srgbClr val="000000"/>
              </a:solidFill>
              <a:latin typeface="Calibri"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33400" y="1497013"/>
            <a:ext cx="8001000" cy="4294187"/>
          </a:xfrm>
          <a:prstGeom prst="rect">
            <a:avLst/>
          </a:prstGeom>
          <a:noFill/>
          <a:ln w="9525">
            <a:noFill/>
            <a:miter lim="800000"/>
            <a:headEnd/>
            <a:tailEnd/>
          </a:ln>
        </p:spPr>
        <p:txBody>
          <a:bodyPr>
            <a:spAutoFit/>
          </a:bodyPr>
          <a:lstStyle/>
          <a:p>
            <a:pPr indent="317500" algn="just" rtl="1" eaLnBrk="0" hangingPunct="0">
              <a:lnSpc>
                <a:spcPct val="200000"/>
              </a:lnSpc>
              <a:tabLst>
                <a:tab pos="363538" algn="r"/>
              </a:tabLst>
            </a:pPr>
            <a:r>
              <a:rPr lang="ar-KW" altLang="zh-CN" sz="2800">
                <a:solidFill>
                  <a:schemeClr val="tx2"/>
                </a:solidFill>
                <a:latin typeface="Simplified Arabic" pitchFamily="18" charset="-78"/>
                <a:cs typeface="Simplified Arabic" pitchFamily="18" charset="-78"/>
              </a:rPr>
              <a:t>سيكون المنطلق الرئيسي في هذه الورقة هو </a:t>
            </a:r>
            <a:r>
              <a:rPr lang="ar-KW" altLang="zh-CN" sz="2800" u="sng">
                <a:solidFill>
                  <a:srgbClr val="FF0000"/>
                </a:solidFill>
                <a:latin typeface="Simplified Arabic" pitchFamily="18" charset="-78"/>
                <a:cs typeface="Simplified Arabic" pitchFamily="18" charset="-78"/>
              </a:rPr>
              <a:t>متطلبات وأسس</a:t>
            </a:r>
            <a:r>
              <a:rPr lang="ar-KW" altLang="zh-CN" sz="2800">
                <a:solidFill>
                  <a:srgbClr val="FF0000"/>
                </a:solidFill>
                <a:latin typeface="Simplified Arabic" pitchFamily="18" charset="-78"/>
                <a:cs typeface="Simplified Arabic" pitchFamily="18" charset="-78"/>
              </a:rPr>
              <a:t> </a:t>
            </a:r>
            <a:r>
              <a:rPr lang="ar-KW" altLang="zh-CN" sz="2800">
                <a:solidFill>
                  <a:schemeClr val="tx2"/>
                </a:solidFill>
                <a:latin typeface="Simplified Arabic" pitchFamily="18" charset="-78"/>
                <a:cs typeface="Simplified Arabic" pitchFamily="18" charset="-78"/>
              </a:rPr>
              <a:t>النظام العالمي للسلامة الغذائية: "</a:t>
            </a:r>
            <a:r>
              <a:rPr lang="ar-KW" altLang="zh-CN" sz="2800">
                <a:solidFill>
                  <a:srgbClr val="00B0F0"/>
                </a:solidFill>
                <a:latin typeface="Simplified Arabic" pitchFamily="18" charset="-78"/>
                <a:cs typeface="Simplified Arabic" pitchFamily="18" charset="-78"/>
              </a:rPr>
              <a:t>هاسب</a:t>
            </a:r>
            <a:r>
              <a:rPr lang="ar-KW" altLang="zh-CN" sz="2800">
                <a:solidFill>
                  <a:schemeClr val="tx2"/>
                </a:solidFill>
                <a:latin typeface="Simplified Arabic" pitchFamily="18" charset="-78"/>
                <a:cs typeface="Simplified Arabic" pitchFamily="18" charset="-78"/>
              </a:rPr>
              <a:t>" (</a:t>
            </a:r>
            <a:r>
              <a:rPr lang="el-GR" altLang="zh-CN" sz="2800">
                <a:solidFill>
                  <a:srgbClr val="00B0F0"/>
                </a:solidFill>
                <a:latin typeface="Simplified Arabic" pitchFamily="18" charset="-78"/>
                <a:cs typeface="Simplified Arabic" pitchFamily="18" charset="-78"/>
              </a:rPr>
              <a:t>HACCP</a:t>
            </a:r>
            <a:r>
              <a:rPr lang="ar-KW" altLang="zh-CN" sz="2800">
                <a:solidFill>
                  <a:schemeClr val="tx2"/>
                </a:solidFill>
                <a:latin typeface="Simplified Arabic" pitchFamily="18" charset="-78"/>
                <a:cs typeface="Simplified Arabic" pitchFamily="18" charset="-78"/>
              </a:rPr>
              <a:t>) أو ما يسمى</a:t>
            </a:r>
          </a:p>
          <a:p>
            <a:pPr indent="317500" algn="just" rtl="1" eaLnBrk="0" hangingPunct="0">
              <a:lnSpc>
                <a:spcPct val="200000"/>
              </a:lnSpc>
              <a:tabLst>
                <a:tab pos="363538" algn="r"/>
              </a:tabLst>
            </a:pPr>
            <a:r>
              <a:rPr lang="ar-KW" altLang="zh-CN" sz="2800">
                <a:solidFill>
                  <a:srgbClr val="00B0F0"/>
                </a:solidFill>
                <a:latin typeface="Simplified Arabic" pitchFamily="18" charset="-78"/>
                <a:cs typeface="Simplified Arabic" pitchFamily="18" charset="-78"/>
              </a:rPr>
              <a:t> بنظام تحليل مكامن الخطر ونقاط التحكم الحرجة</a:t>
            </a:r>
          </a:p>
          <a:p>
            <a:pPr indent="317500" algn="just" rtl="1" eaLnBrk="0" hangingPunct="0">
              <a:lnSpc>
                <a:spcPct val="200000"/>
              </a:lnSpc>
              <a:tabLst>
                <a:tab pos="363538" algn="r"/>
              </a:tabLst>
            </a:pPr>
            <a:r>
              <a:rPr lang="ar-KW" altLang="zh-CN" sz="2800">
                <a:latin typeface="Simplified Arabic" pitchFamily="18" charset="-78"/>
                <a:cs typeface="Simplified Arabic" pitchFamily="18" charset="-78"/>
              </a:rPr>
              <a:t>حيث الأخطار المعهودة في هذا النظام هي:</a:t>
            </a:r>
          </a:p>
          <a:p>
            <a:pPr indent="317500" algn="just" rtl="1" eaLnBrk="0" hangingPunct="0">
              <a:lnSpc>
                <a:spcPct val="200000"/>
              </a:lnSpc>
              <a:tabLst>
                <a:tab pos="363538" algn="r"/>
              </a:tabLst>
            </a:pPr>
            <a:r>
              <a:rPr lang="ar-KW" altLang="zh-CN" sz="2800">
                <a:solidFill>
                  <a:srgbClr val="FF0000"/>
                </a:solidFill>
                <a:latin typeface="Simplified Arabic" pitchFamily="18" charset="-78"/>
                <a:cs typeface="Simplified Arabic" pitchFamily="18" charset="-78"/>
              </a:rPr>
              <a:t> ميكروبية، وكيميائية، وطبيعية</a:t>
            </a:r>
          </a:p>
        </p:txBody>
      </p:sp>
      <p:pic>
        <p:nvPicPr>
          <p:cNvPr id="8195" name="Picture 43" descr="haccp approved source"/>
          <p:cNvPicPr>
            <a:picLocks noChangeAspect="1" noChangeArrowheads="1"/>
          </p:cNvPicPr>
          <p:nvPr/>
        </p:nvPicPr>
        <p:blipFill>
          <a:blip r:embed="rId2"/>
          <a:srcRect/>
          <a:stretch>
            <a:fillRect/>
          </a:stretch>
        </p:blipFill>
        <p:spPr bwMode="auto">
          <a:xfrm>
            <a:off x="6629400" y="228600"/>
            <a:ext cx="2133600" cy="1082675"/>
          </a:xfrm>
          <a:prstGeom prst="rect">
            <a:avLst/>
          </a:prstGeom>
          <a:solidFill>
            <a:schemeClr val="tx1"/>
          </a:solid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8">
                                            <p:txEl>
                                              <p:pRg st="3" end="3"/>
                                            </p:txEl>
                                          </p:spTgt>
                                        </p:tgtEl>
                                        <p:attrNameLst>
                                          <p:attrName>style.visibility</p:attrName>
                                        </p:attrNameLst>
                                      </p:cBhvr>
                                      <p:to>
                                        <p:strVal val="visible"/>
                                      </p:to>
                                    </p:set>
                                    <p:anim calcmode="lin" valueType="num">
                                      <p:cBhvr additive="base">
                                        <p:cTn id="25"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609600" y="1371600"/>
            <a:ext cx="8001000" cy="4508500"/>
          </a:xfrm>
          <a:prstGeom prst="rect">
            <a:avLst/>
          </a:prstGeom>
          <a:noFill/>
          <a:ln w="9525">
            <a:noFill/>
            <a:miter lim="800000"/>
            <a:headEnd/>
            <a:tailEnd/>
          </a:ln>
        </p:spPr>
        <p:txBody>
          <a:bodyPr>
            <a:spAutoFit/>
          </a:bodyPr>
          <a:lstStyle/>
          <a:p>
            <a:pPr indent="317500" algn="just" rtl="1" eaLnBrk="0" hangingPunct="0">
              <a:lnSpc>
                <a:spcPct val="200000"/>
              </a:lnSpc>
              <a:tabLst>
                <a:tab pos="363538" algn="r"/>
              </a:tabLst>
            </a:pPr>
            <a:r>
              <a:rPr lang="ar-KW" altLang="zh-CN" sz="2800">
                <a:solidFill>
                  <a:srgbClr val="00B050"/>
                </a:solidFill>
                <a:latin typeface="Simplified Arabic" pitchFamily="18" charset="-78"/>
                <a:cs typeface="Simplified Arabic" pitchFamily="18" charset="-78"/>
              </a:rPr>
              <a:t>أما في حالتنا فستكون الأخطار الكامنة هي</a:t>
            </a:r>
            <a:r>
              <a:rPr lang="en-US" altLang="zh-CN" sz="2800">
                <a:solidFill>
                  <a:srgbClr val="00B050"/>
                </a:solidFill>
                <a:latin typeface="Simplified Arabic" pitchFamily="18" charset="-78"/>
                <a:ea typeface="SimSun" pitchFamily="2" charset="-122"/>
                <a:cs typeface="Simplified Arabic" pitchFamily="18" charset="-78"/>
              </a:rPr>
              <a:t>:</a:t>
            </a:r>
            <a:r>
              <a:rPr lang="ar-KW" altLang="zh-CN" sz="2800">
                <a:solidFill>
                  <a:srgbClr val="00B050"/>
                </a:solidFill>
                <a:latin typeface="Simplified Arabic" pitchFamily="18" charset="-78"/>
                <a:cs typeface="Simplified Arabic" pitchFamily="18" charset="-78"/>
              </a:rPr>
              <a:t> </a:t>
            </a:r>
            <a:r>
              <a:rPr lang="ar-KW" altLang="zh-CN" sz="2800">
                <a:solidFill>
                  <a:schemeClr val="tx2"/>
                </a:solidFill>
                <a:latin typeface="Simplified Arabic" pitchFamily="18" charset="-78"/>
                <a:cs typeface="Simplified Arabic" pitchFamily="18" charset="-78"/>
              </a:rPr>
              <a:t>أساليب الإنتاج التي تتعارض مع متطلبات الحلال، أو المكونات المحرمة، أو المشبوهة، أو المكروهة، أو غير الطيبة في إعداد منتجات وخدمات الحلال وسوف نسميه:</a:t>
            </a:r>
          </a:p>
          <a:p>
            <a:pPr indent="317500" algn="just" rtl="1" eaLnBrk="0" hangingPunct="0">
              <a:lnSpc>
                <a:spcPct val="200000"/>
              </a:lnSpc>
              <a:tabLst>
                <a:tab pos="363538" algn="r"/>
              </a:tabLst>
            </a:pPr>
            <a:r>
              <a:rPr lang="ar-KW" altLang="zh-CN" sz="2800">
                <a:solidFill>
                  <a:srgbClr val="00B0F0"/>
                </a:solidFill>
                <a:latin typeface="Simplified Arabic" pitchFamily="18" charset="-78"/>
                <a:cs typeface="Simplified Arabic" pitchFamily="18" charset="-78"/>
              </a:rPr>
              <a:t>"هاسب-حلال" (</a:t>
            </a:r>
            <a:r>
              <a:rPr lang="en-US" altLang="zh-CN" sz="3600">
                <a:solidFill>
                  <a:srgbClr val="00B0F0"/>
                </a:solidFill>
                <a:latin typeface="Simplified Arabic" pitchFamily="18" charset="-78"/>
                <a:ea typeface="SimSun" pitchFamily="2" charset="-122"/>
              </a:rPr>
              <a:t>HACCP-HALAL</a:t>
            </a:r>
            <a:r>
              <a:rPr lang="ar-KW" altLang="zh-CN" sz="2800">
                <a:solidFill>
                  <a:srgbClr val="00B0F0"/>
                </a:solidFill>
                <a:latin typeface="Simplified Arabic" pitchFamily="18" charset="-78"/>
                <a:cs typeface="Simplified Arabic" pitchFamily="18" charset="-78"/>
              </a:rPr>
              <a:t>)</a:t>
            </a:r>
            <a:endParaRPr lang="en-US" altLang="zh-CN" sz="2800">
              <a:solidFill>
                <a:srgbClr val="00B0F0"/>
              </a:solidFill>
              <a:ea typeface="SimSun" pitchFamily="2" charset="-122"/>
            </a:endParaRPr>
          </a:p>
        </p:txBody>
      </p:sp>
      <p:grpSp>
        <p:nvGrpSpPr>
          <p:cNvPr id="2" name="Group 7"/>
          <p:cNvGrpSpPr>
            <a:grpSpLocks/>
          </p:cNvGrpSpPr>
          <p:nvPr/>
        </p:nvGrpSpPr>
        <p:grpSpPr bwMode="auto">
          <a:xfrm>
            <a:off x="5562600" y="228600"/>
            <a:ext cx="3321050" cy="1082675"/>
            <a:chOff x="5562600" y="228600"/>
            <a:chExt cx="3320772" cy="1083340"/>
          </a:xfrm>
        </p:grpSpPr>
        <p:pic>
          <p:nvPicPr>
            <p:cNvPr id="9220" name="Picture 43" descr="haccp approved source"/>
            <p:cNvPicPr>
              <a:picLocks noChangeAspect="1" noChangeArrowheads="1"/>
            </p:cNvPicPr>
            <p:nvPr/>
          </p:nvPicPr>
          <p:blipFill>
            <a:blip r:embed="rId2"/>
            <a:srcRect/>
            <a:stretch>
              <a:fillRect/>
            </a:stretch>
          </p:blipFill>
          <p:spPr bwMode="auto">
            <a:xfrm>
              <a:off x="5562600" y="228600"/>
              <a:ext cx="2133600" cy="1083340"/>
            </a:xfrm>
            <a:prstGeom prst="rect">
              <a:avLst/>
            </a:prstGeom>
            <a:solidFill>
              <a:schemeClr val="tx1"/>
            </a:solidFill>
            <a:ln w="9525">
              <a:noFill/>
              <a:miter lim="800000"/>
              <a:headEnd/>
              <a:tailEnd/>
            </a:ln>
          </p:spPr>
        </p:pic>
        <p:sp>
          <p:nvSpPr>
            <p:cNvPr id="9221" name="Rectangle 3"/>
            <p:cNvSpPr>
              <a:spLocks noChangeArrowheads="1"/>
            </p:cNvSpPr>
            <p:nvPr/>
          </p:nvSpPr>
          <p:spPr bwMode="auto">
            <a:xfrm>
              <a:off x="7467600" y="457200"/>
              <a:ext cx="1415772" cy="646331"/>
            </a:xfrm>
            <a:prstGeom prst="rect">
              <a:avLst/>
            </a:prstGeom>
            <a:noFill/>
            <a:ln w="9525">
              <a:noFill/>
              <a:miter lim="800000"/>
              <a:headEnd/>
              <a:tailEnd/>
            </a:ln>
          </p:spPr>
          <p:txBody>
            <a:bodyPr wrap="none">
              <a:spAutoFit/>
            </a:bodyPr>
            <a:lstStyle/>
            <a:p>
              <a:r>
                <a:rPr lang="en-US" sz="3600">
                  <a:solidFill>
                    <a:schemeClr val="tx2"/>
                  </a:solidFill>
                  <a:latin typeface="Times New Roman" pitchFamily="18" charset="0"/>
                  <a:cs typeface="Times New Roman" pitchFamily="18" charset="0"/>
                </a:rPr>
                <a:t>-</a:t>
              </a:r>
              <a:r>
                <a:rPr lang="en-US" sz="3600" i="1">
                  <a:solidFill>
                    <a:schemeClr val="tx2"/>
                  </a:solidFill>
                  <a:latin typeface="Times New Roman" pitchFamily="18" charset="0"/>
                  <a:cs typeface="Times New Roman" pitchFamily="18" charset="0"/>
                </a:rPr>
                <a:t>Halal</a:t>
              </a:r>
              <a:endParaRPr lang="ar-KW" sz="3600" i="1"/>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33400" y="1524000"/>
            <a:ext cx="8001000" cy="3432175"/>
          </a:xfrm>
          <a:prstGeom prst="rect">
            <a:avLst/>
          </a:prstGeom>
          <a:noFill/>
          <a:ln w="9525">
            <a:noFill/>
            <a:miter lim="800000"/>
            <a:headEnd/>
            <a:tailEnd/>
          </a:ln>
        </p:spPr>
        <p:txBody>
          <a:bodyPr>
            <a:spAutoFit/>
          </a:bodyPr>
          <a:lstStyle/>
          <a:p>
            <a:pPr indent="317500" algn="just" rtl="1" eaLnBrk="0" hangingPunct="0">
              <a:lnSpc>
                <a:spcPct val="200000"/>
              </a:lnSpc>
              <a:tabLst>
                <a:tab pos="363538" algn="r"/>
              </a:tabLst>
            </a:pPr>
            <a:r>
              <a:rPr lang="ar-KW" altLang="zh-CN" sz="2800">
                <a:latin typeface="Simplified Arabic" pitchFamily="18" charset="-78"/>
                <a:cs typeface="Simplified Arabic" pitchFamily="18" charset="-78"/>
              </a:rPr>
              <a:t>وسيتم التركيز في نظام "</a:t>
            </a:r>
            <a:r>
              <a:rPr lang="ar-KW" altLang="zh-CN" sz="2800">
                <a:solidFill>
                  <a:srgbClr val="00B0F0"/>
                </a:solidFill>
                <a:latin typeface="Simplified Arabic" pitchFamily="18" charset="-78"/>
                <a:cs typeface="Simplified Arabic" pitchFamily="18" charset="-78"/>
              </a:rPr>
              <a:t>هاسب-حلال</a:t>
            </a:r>
            <a:r>
              <a:rPr lang="ar-KW" altLang="zh-CN" sz="2800">
                <a:latin typeface="Simplified Arabic" pitchFamily="18" charset="-78"/>
                <a:cs typeface="Simplified Arabic" pitchFamily="18" charset="-78"/>
              </a:rPr>
              <a:t>" على </a:t>
            </a:r>
            <a:r>
              <a:rPr lang="ar-KW" altLang="zh-CN" sz="2800" u="sng">
                <a:solidFill>
                  <a:srgbClr val="FF0000"/>
                </a:solidFill>
                <a:latin typeface="Simplified Arabic" pitchFamily="18" charset="-78"/>
                <a:cs typeface="Simplified Arabic" pitchFamily="18" charset="-78"/>
              </a:rPr>
              <a:t>مهارات التعرف على نقاط الحلال الحرجة</a:t>
            </a:r>
            <a:r>
              <a:rPr lang="ar-KW" altLang="zh-CN" sz="2800">
                <a:solidFill>
                  <a:srgbClr val="FF0000"/>
                </a:solidFill>
                <a:latin typeface="Simplified Arabic" pitchFamily="18" charset="-78"/>
                <a:cs typeface="Simplified Arabic" pitchFamily="18" charset="-78"/>
              </a:rPr>
              <a:t> </a:t>
            </a:r>
            <a:r>
              <a:rPr lang="ar-KW" altLang="zh-CN" sz="2800">
                <a:latin typeface="Simplified Arabic" pitchFamily="18" charset="-78"/>
                <a:cs typeface="Simplified Arabic" pitchFamily="18" charset="-78"/>
              </a:rPr>
              <a:t>وكيفية تطبيق إجراءات تحكم ورقابة قليلة الكلفة من أجل التأكيد على الجانب الحلال والطيب في المنتجات والخدمات وذلك</a:t>
            </a:r>
            <a:r>
              <a:rPr lang="en-US" altLang="zh-CN" sz="2800">
                <a:latin typeface="Simplified Arabic" pitchFamily="18" charset="-78"/>
                <a:ea typeface="SimSun" pitchFamily="2" charset="-122"/>
                <a:cs typeface="Simplified Arabic" pitchFamily="18" charset="-78"/>
              </a:rPr>
              <a:t>:</a:t>
            </a:r>
            <a:r>
              <a:rPr lang="ar-KW" altLang="zh-CN" sz="2800">
                <a:latin typeface="Simplified Arabic" pitchFamily="18" charset="-78"/>
                <a:cs typeface="Simplified Arabic" pitchFamily="18" charset="-78"/>
              </a:rPr>
              <a:t> </a:t>
            </a:r>
            <a:r>
              <a:rPr lang="ar-KW" altLang="zh-CN" sz="2800" u="sng">
                <a:solidFill>
                  <a:srgbClr val="7030A0"/>
                </a:solidFill>
                <a:latin typeface="Simplified Arabic" pitchFamily="18" charset="-78"/>
                <a:cs typeface="Simplified Arabic" pitchFamily="18" charset="-78"/>
              </a:rPr>
              <a:t>من الإنتاج وحتى الاستعمال</a:t>
            </a:r>
            <a:r>
              <a:rPr lang="ar-KW" altLang="zh-CN" sz="2800">
                <a:latin typeface="Simplified Arabic" pitchFamily="18" charset="-78"/>
                <a:cs typeface="Simplified Arabic" pitchFamily="18" charset="-78"/>
              </a:rPr>
              <a:t>. </a:t>
            </a:r>
            <a:endParaRPr lang="ar-KW" altLang="zh-CN" sz="2800">
              <a:cs typeface="Simplified Arabic" pitchFamily="18" charset="-78"/>
            </a:endParaRPr>
          </a:p>
        </p:txBody>
      </p:sp>
      <p:grpSp>
        <p:nvGrpSpPr>
          <p:cNvPr id="2" name="Group 7"/>
          <p:cNvGrpSpPr>
            <a:grpSpLocks/>
          </p:cNvGrpSpPr>
          <p:nvPr/>
        </p:nvGrpSpPr>
        <p:grpSpPr bwMode="auto">
          <a:xfrm>
            <a:off x="5562600" y="228600"/>
            <a:ext cx="3321050" cy="1082675"/>
            <a:chOff x="5562600" y="228600"/>
            <a:chExt cx="3320772" cy="1083340"/>
          </a:xfrm>
        </p:grpSpPr>
        <p:pic>
          <p:nvPicPr>
            <p:cNvPr id="10244" name="Picture 43" descr="haccp approved source"/>
            <p:cNvPicPr>
              <a:picLocks noChangeAspect="1" noChangeArrowheads="1"/>
            </p:cNvPicPr>
            <p:nvPr/>
          </p:nvPicPr>
          <p:blipFill>
            <a:blip r:embed="rId2"/>
            <a:srcRect/>
            <a:stretch>
              <a:fillRect/>
            </a:stretch>
          </p:blipFill>
          <p:spPr bwMode="auto">
            <a:xfrm>
              <a:off x="5562600" y="228600"/>
              <a:ext cx="2133600" cy="1083340"/>
            </a:xfrm>
            <a:prstGeom prst="rect">
              <a:avLst/>
            </a:prstGeom>
            <a:solidFill>
              <a:schemeClr val="tx1"/>
            </a:solidFill>
            <a:ln w="9525">
              <a:noFill/>
              <a:miter lim="800000"/>
              <a:headEnd/>
              <a:tailEnd/>
            </a:ln>
          </p:spPr>
        </p:pic>
        <p:sp>
          <p:nvSpPr>
            <p:cNvPr id="10245" name="Rectangle 3"/>
            <p:cNvSpPr>
              <a:spLocks noChangeArrowheads="1"/>
            </p:cNvSpPr>
            <p:nvPr/>
          </p:nvSpPr>
          <p:spPr bwMode="auto">
            <a:xfrm>
              <a:off x="7467600" y="457200"/>
              <a:ext cx="1415772" cy="646331"/>
            </a:xfrm>
            <a:prstGeom prst="rect">
              <a:avLst/>
            </a:prstGeom>
            <a:noFill/>
            <a:ln w="9525">
              <a:noFill/>
              <a:miter lim="800000"/>
              <a:headEnd/>
              <a:tailEnd/>
            </a:ln>
          </p:spPr>
          <p:txBody>
            <a:bodyPr wrap="none">
              <a:spAutoFit/>
            </a:bodyPr>
            <a:lstStyle/>
            <a:p>
              <a:r>
                <a:rPr lang="en-US" sz="3600">
                  <a:solidFill>
                    <a:schemeClr val="tx2"/>
                  </a:solidFill>
                  <a:latin typeface="Times New Roman" pitchFamily="18" charset="0"/>
                  <a:cs typeface="Times New Roman" pitchFamily="18" charset="0"/>
                </a:rPr>
                <a:t>-</a:t>
              </a:r>
              <a:r>
                <a:rPr lang="en-US" sz="3600" i="1">
                  <a:solidFill>
                    <a:schemeClr val="tx2"/>
                  </a:solidFill>
                  <a:latin typeface="Times New Roman" pitchFamily="18" charset="0"/>
                  <a:cs typeface="Times New Roman" pitchFamily="18" charset="0"/>
                </a:rPr>
                <a:t>Halal</a:t>
              </a:r>
              <a:endParaRPr lang="ar-KW" sz="3600" i="1"/>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533400" y="381000"/>
            <a:ext cx="8001000" cy="708025"/>
          </a:xfrm>
          <a:prstGeom prst="rect">
            <a:avLst/>
          </a:prstGeom>
          <a:solidFill>
            <a:srgbClr val="002060"/>
          </a:solidFill>
          <a:ln>
            <a:noFill/>
            <a:prstDash val="solid"/>
          </a:ln>
          <a:effectLst>
            <a:outerShdw dist="27944" dir="5400000" algn="tl">
              <a:srgbClr val="000000">
                <a:alpha val="32000"/>
              </a:srgbClr>
            </a:outerShdw>
          </a:effectLst>
        </p:spPr>
        <p:txBody>
          <a:bodyPr anchorCtr="1">
            <a:spAutoFit/>
          </a:bodyPr>
          <a:lstStyle/>
          <a:p>
            <a:pPr algn="just" fontAlgn="auto">
              <a:spcBef>
                <a:spcPts val="0"/>
              </a:spcBef>
              <a:spcAft>
                <a:spcPts val="0"/>
              </a:spcAft>
              <a:defRPr sz="1800" b="0" i="0" u="none" strike="noStrike" kern="0" cap="none" spc="0" baseline="0">
                <a:solidFill>
                  <a:srgbClr val="000000"/>
                </a:solidFill>
                <a:uFillTx/>
              </a:defRPr>
            </a:pPr>
            <a:endParaRPr lang="en-US" sz="4000" b="0" kern="0">
              <a:solidFill>
                <a:srgbClr val="FFFFFF"/>
              </a:solidFill>
              <a:latin typeface="Times New Roman" pitchFamily="18" charset="0"/>
              <a:cs typeface="Times New Roman" pitchFamily="18" charset="0"/>
            </a:endParaRPr>
          </a:p>
        </p:txBody>
      </p:sp>
      <p:sp>
        <p:nvSpPr>
          <p:cNvPr id="11267" name="Rectangle 11"/>
          <p:cNvSpPr>
            <a:spLocks noChangeArrowheads="1"/>
          </p:cNvSpPr>
          <p:nvPr/>
        </p:nvSpPr>
        <p:spPr bwMode="auto">
          <a:xfrm>
            <a:off x="228600" y="228600"/>
            <a:ext cx="8686800" cy="76993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indent="317500" algn="just" rtl="1" eaLnBrk="0" hangingPunct="0">
              <a:lnSpc>
                <a:spcPct val="150000"/>
              </a:lnSpc>
              <a:tabLst>
                <a:tab pos="363538" algn="r"/>
              </a:tabLst>
            </a:pPr>
            <a:r>
              <a:rPr lang="ar-KW" altLang="zh-CN" sz="3200">
                <a:solidFill>
                  <a:schemeClr val="tx2"/>
                </a:solidFill>
                <a:latin typeface="Times New Roman" pitchFamily="18" charset="0"/>
                <a:cs typeface="Simplified Arabic" pitchFamily="18" charset="-78"/>
              </a:rPr>
              <a:t>مقدمة عن </a:t>
            </a:r>
            <a:r>
              <a:rPr lang="ar-KW" altLang="zh-CN" sz="3200">
                <a:solidFill>
                  <a:srgbClr val="00B0F0"/>
                </a:solidFill>
                <a:latin typeface="Times New Roman" pitchFamily="18" charset="0"/>
                <a:cs typeface="Simplified Arabic" pitchFamily="18" charset="-78"/>
              </a:rPr>
              <a:t>هاسب</a:t>
            </a:r>
            <a:endParaRPr lang="en-US" altLang="zh-CN" sz="3600">
              <a:solidFill>
                <a:srgbClr val="00B0F0"/>
              </a:solidFill>
              <a:latin typeface="Times New Roman" pitchFamily="18" charset="0"/>
              <a:ea typeface="SimSun" pitchFamily="2" charset="-122"/>
              <a:cs typeface="Times New Roman" pitchFamily="18" charset="0"/>
            </a:endParaRPr>
          </a:p>
        </p:txBody>
      </p:sp>
      <p:sp>
        <p:nvSpPr>
          <p:cNvPr id="11268" name="Rectangle 11"/>
          <p:cNvSpPr>
            <a:spLocks noChangeArrowheads="1"/>
          </p:cNvSpPr>
          <p:nvPr/>
        </p:nvSpPr>
        <p:spPr bwMode="auto">
          <a:xfrm>
            <a:off x="306388" y="2825750"/>
            <a:ext cx="8456612" cy="76993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buClr>
                <a:srgbClr val="FF3300"/>
              </a:buClr>
            </a:pPr>
            <a:r>
              <a:rPr lang="ar-KW" altLang="en-US" sz="3200">
                <a:solidFill>
                  <a:schemeClr val="bg1"/>
                </a:solidFill>
                <a:latin typeface="Simplified Arabic" pitchFamily="18" charset="-78"/>
                <a:cs typeface="Simplified Arabic" pitchFamily="18" charset="-78"/>
              </a:rPr>
              <a:t>لماذا هاسب؟</a:t>
            </a:r>
          </a:p>
        </p:txBody>
      </p:sp>
      <p:pic>
        <p:nvPicPr>
          <p:cNvPr id="11269" name="Picture 43" descr="haccp approved source"/>
          <p:cNvPicPr>
            <a:picLocks noChangeAspect="1" noChangeArrowheads="1"/>
          </p:cNvPicPr>
          <p:nvPr/>
        </p:nvPicPr>
        <p:blipFill>
          <a:blip r:embed="rId2"/>
          <a:srcRect/>
          <a:stretch>
            <a:fillRect/>
          </a:stretch>
        </p:blipFill>
        <p:spPr bwMode="auto">
          <a:xfrm>
            <a:off x="228600" y="1155700"/>
            <a:ext cx="3276600" cy="1663700"/>
          </a:xfrm>
          <a:prstGeom prst="rect">
            <a:avLst/>
          </a:prstGeom>
          <a:solidFill>
            <a:schemeClr val="tx1"/>
          </a:solidFill>
          <a:ln w="9525">
            <a:noFill/>
            <a:miter lim="800000"/>
            <a:headEnd/>
            <a:tailEnd/>
          </a:ln>
        </p:spPr>
      </p:pic>
      <p:sp>
        <p:nvSpPr>
          <p:cNvPr id="9" name="Rectangle 11"/>
          <p:cNvSpPr>
            <a:spLocks noChangeArrowheads="1"/>
          </p:cNvSpPr>
          <p:nvPr/>
        </p:nvSpPr>
        <p:spPr bwMode="auto">
          <a:xfrm>
            <a:off x="304800" y="3810000"/>
            <a:ext cx="8534400" cy="584200"/>
          </a:xfrm>
          <a:prstGeom prst="rect">
            <a:avLst/>
          </a:prstGeom>
          <a:solidFill>
            <a:srgbClr val="00B050"/>
          </a:solidFill>
          <a:ln w="9525">
            <a:noFill/>
            <a:miter lim="800000"/>
            <a:headEnd/>
            <a:tailEnd/>
          </a:ln>
          <a:effectLst>
            <a:outerShdw dist="27944" dir="5400000" algn="tl" rotWithShape="0">
              <a:srgbClr val="000000">
                <a:alpha val="31999"/>
              </a:srgbClr>
            </a:outerShdw>
          </a:effectLst>
        </p:spPr>
        <p:txBody>
          <a:bodyPr>
            <a:spAutoFit/>
          </a:bodyPr>
          <a:lstStyle/>
          <a:p>
            <a:pPr algn="just" rtl="1" eaLnBrk="0" hangingPunct="0">
              <a:spcBef>
                <a:spcPts val="200"/>
              </a:spcBef>
              <a:defRPr/>
            </a:pPr>
            <a:r>
              <a:rPr lang="ar-KW" altLang="en-US" sz="3200" dirty="0">
                <a:solidFill>
                  <a:schemeClr val="bg1"/>
                </a:solidFill>
                <a:latin typeface="Simplified Arabic" pitchFamily="18" charset="-78"/>
                <a:cs typeface="Simplified Arabic" pitchFamily="18" charset="-78"/>
              </a:rPr>
              <a:t>هاسب </a:t>
            </a:r>
            <a:r>
              <a:rPr lang="ar-KW" sz="3200" kern="0" dirty="0">
                <a:solidFill>
                  <a:schemeClr val="bg1"/>
                </a:solidFill>
                <a:latin typeface="Simplified Arabic" pitchFamily="18" charset="-78"/>
                <a:cs typeface="Simplified Arabic" pitchFamily="18" charset="-78"/>
                <a:sym typeface="Helvetica Neue Light" pitchFamily="-112" charset="0"/>
              </a:rPr>
              <a:t>هو النظام الحديث في التأكيد على سلامة الغذاء</a:t>
            </a:r>
            <a:endParaRPr lang="en-GB" sz="3200" kern="0" dirty="0">
              <a:solidFill>
                <a:schemeClr val="bg1"/>
              </a:solidFill>
              <a:latin typeface="Simplified Arabic" pitchFamily="18" charset="-78"/>
              <a:cs typeface="Simplified Arabic" pitchFamily="18" charset="-78"/>
              <a:sym typeface="Helvetica Neue Light" pitchFamily="-112"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2492</Words>
  <Application>Microsoft Office PowerPoint</Application>
  <PresentationFormat>On-screen Show (4:3)</PresentationFormat>
  <Paragraphs>318</Paragraphs>
  <Slides>55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cp:revision>
  <dcterms:created xsi:type="dcterms:W3CDTF">2018-03-23T13:26:30Z</dcterms:created>
  <dcterms:modified xsi:type="dcterms:W3CDTF">2019-07-03T12:16:55Z</dcterms:modified>
</cp:coreProperties>
</file>